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9" r:id="rId2"/>
  </p:sldMasterIdLst>
  <p:notesMasterIdLst>
    <p:notesMasterId r:id="rId33"/>
  </p:notesMasterIdLst>
  <p:handoutMasterIdLst>
    <p:handoutMasterId r:id="rId34"/>
  </p:handoutMasterIdLst>
  <p:sldIdLst>
    <p:sldId id="341" r:id="rId3"/>
    <p:sldId id="342" r:id="rId4"/>
    <p:sldId id="257" r:id="rId5"/>
    <p:sldId id="513" r:id="rId6"/>
    <p:sldId id="514" r:id="rId7"/>
    <p:sldId id="515" r:id="rId8"/>
    <p:sldId id="516" r:id="rId9"/>
    <p:sldId id="517" r:id="rId10"/>
    <p:sldId id="518" r:id="rId11"/>
    <p:sldId id="519" r:id="rId12"/>
    <p:sldId id="536"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33" r:id="rId27"/>
    <p:sldId id="534" r:id="rId28"/>
    <p:sldId id="535" r:id="rId29"/>
    <p:sldId id="538" r:id="rId30"/>
    <p:sldId id="539" r:id="rId31"/>
    <p:sldId id="537" r:id="rId32"/>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9" d="100"/>
          <a:sy n="99" d="100"/>
        </p:scale>
        <p:origin x="-832" y="-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RNA-</a:t>
            </a:r>
            <a:r>
              <a:rPr lang="en-US" dirty="0" err="1" smtClean="0"/>
              <a:t>Seq</a:t>
            </a:r>
            <a:r>
              <a:rPr lang="en-US" dirty="0" smtClean="0"/>
              <a:t> data,</a:t>
            </a:r>
            <a:r>
              <a:rPr lang="en-US" baseline="0" dirty="0" smtClean="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smtClean="0"/>
          </a:p>
          <a:p>
            <a:r>
              <a:rPr lang="en-US" baseline="0" dirty="0" smtClean="0"/>
              <a:t>---</a:t>
            </a:r>
          </a:p>
          <a:p>
            <a:endParaRPr lang="en-US" baseline="0" dirty="0" smtClean="0"/>
          </a:p>
          <a:p>
            <a:r>
              <a:rPr lang="en-US" baseline="0" dirty="0" smtClean="0"/>
              <a:t>It would be useful to know what biological functions these transcripts represent.</a:t>
            </a:r>
          </a:p>
          <a:p>
            <a:endParaRPr lang="en-US" baseline="0" dirty="0" smtClean="0"/>
          </a:p>
          <a:p>
            <a:r>
              <a:rPr lang="en-US" baseline="0" dirty="0" smtClean="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look at the transcript sequence and find open reading frames,</a:t>
            </a:r>
            <a:r>
              <a:rPr lang="en-US" baseline="0" dirty="0" smtClean="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useful tool for exploring potential open</a:t>
            </a:r>
            <a:r>
              <a:rPr lang="en-US" baseline="0" dirty="0" smtClean="0"/>
              <a:t> reading frames is </a:t>
            </a:r>
            <a:r>
              <a:rPr lang="en-US" baseline="0" dirty="0" err="1" smtClean="0"/>
              <a:t>ORFfinder</a:t>
            </a:r>
            <a:r>
              <a:rPr lang="en-US" baseline="0" dirty="0" smtClean="0"/>
              <a:t>, available at NCBI.</a:t>
            </a:r>
          </a:p>
          <a:p>
            <a:endParaRPr lang="en-US" baseline="0" dirty="0" smtClean="0"/>
          </a:p>
          <a:p>
            <a:r>
              <a:rPr lang="en-US" baseline="0" dirty="0" smtClean="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33435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possible</a:t>
            </a:r>
            <a:r>
              <a:rPr lang="en-US" baseline="0" dirty="0" smtClean="0"/>
              <a:t> ORFs identified in each of the 6 possible reading frames that meet the minimum ORF length criteria specified.</a:t>
            </a:r>
          </a:p>
          <a:p>
            <a:endParaRPr lang="en-US" baseline="0" dirty="0" smtClean="0"/>
          </a:p>
          <a:p>
            <a:r>
              <a:rPr lang="en-US" baseline="0" dirty="0" smtClean="0"/>
              <a:t>In this example, we have 12 ORFs found, with one of them being fairly long and the range of this longest ORF is highlighted in the display.</a:t>
            </a:r>
          </a:p>
          <a:p>
            <a:endParaRPr lang="en-US" baseline="0" dirty="0" smtClean="0"/>
          </a:p>
          <a:p>
            <a:r>
              <a:rPr lang="en-US" dirty="0" smtClean="0"/>
              <a:t>Note, for</a:t>
            </a:r>
            <a:r>
              <a:rPr lang="en-US" baseline="0" dirty="0" smtClean="0"/>
              <a:t> the transcript to be protein-coding, we should find an ORF, as we know an ORF is required for translation of the corresponding polypeptide, but not all ORFs that we find are true protein-coding regions. </a:t>
            </a:r>
          </a:p>
          <a:p>
            <a:endParaRPr lang="en-US" baseline="0" dirty="0" smtClean="0"/>
          </a:p>
          <a:p>
            <a:r>
              <a:rPr lang="en-US" baseline="0" dirty="0" smtClean="0"/>
              <a:t>---</a:t>
            </a:r>
          </a:p>
          <a:p>
            <a:endParaRPr lang="en-US" baseline="0" dirty="0" smtClean="0"/>
          </a:p>
          <a:p>
            <a:r>
              <a:rPr lang="en-US" baseline="0" dirty="0" smtClean="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smtClean="0"/>
          </a:p>
          <a:p>
            <a:r>
              <a:rPr lang="en-US" baseline="0" dirty="0" smtClean="0"/>
              <a:t>We can study these ORFs in more detail to see if they have characteristics that would further suggest that they are coding, such as considering codon usage bias and other sequence features.  </a:t>
            </a:r>
          </a:p>
          <a:p>
            <a:r>
              <a:rPr lang="en-US" baseline="0" dirty="0" smtClean="0"/>
              <a:t>---</a:t>
            </a:r>
          </a:p>
          <a:p>
            <a:endParaRPr lang="en-US" baseline="0" dirty="0" smtClean="0"/>
          </a:p>
          <a:p>
            <a:r>
              <a:rPr lang="en-US" baseline="0" dirty="0" smtClean="0"/>
              <a:t>We developed a tool called </a:t>
            </a:r>
            <a:r>
              <a:rPr lang="en-US" baseline="0" dirty="0" err="1" smtClean="0"/>
              <a:t>TransDecoder</a:t>
            </a:r>
            <a:r>
              <a:rPr lang="en-US" baseline="0" dirty="0" smtClean="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15826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can further examine the predicted proteins</a:t>
            </a:r>
            <a:r>
              <a:rPr lang="en-US" baseline="0" dirty="0" smtClean="0"/>
              <a:t> to see if they contain sequence patterns that are consistent with certain types of functional domains that tend to show up in modular proteins and could provide hints at substrates bound by the protein or a catalytic activity.</a:t>
            </a:r>
            <a:endParaRPr lang="en-US" dirty="0" smtClean="0"/>
          </a:p>
          <a:p>
            <a:endParaRPr lang="en-US" dirty="0" smtClean="0"/>
          </a:p>
          <a:p>
            <a:r>
              <a:rPr lang="en-US" dirty="0" smtClean="0"/>
              <a:t>https://</a:t>
            </a:r>
            <a:r>
              <a:rPr lang="en-US" dirty="0" err="1" smtClean="0"/>
              <a:t>upload.wikimedia.org</a:t>
            </a:r>
            <a:r>
              <a:rPr lang="en-US" dirty="0" smtClean="0"/>
              <a:t>/</a:t>
            </a:r>
            <a:r>
              <a:rPr lang="en-US" dirty="0" err="1" smtClean="0"/>
              <a:t>wikipedia</a:t>
            </a:r>
            <a:r>
              <a:rPr lang="en-US" dirty="0" smtClean="0"/>
              <a:t>/commons/thumb/7/7a/</a:t>
            </a:r>
            <a:r>
              <a:rPr lang="en-US" dirty="0" err="1" smtClean="0"/>
              <a:t>Pyruvate_kinase_protein_domains.png</a:t>
            </a:r>
            <a:r>
              <a:rPr lang="en-US" dirty="0" smtClean="0"/>
              <a:t>/250px-Pyruvate_kinase_protein_domains.png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0345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A useful way to search for functional domains is by</a:t>
            </a:r>
            <a:r>
              <a:rPr lang="en-US" baseline="0" dirty="0" smtClean="0"/>
              <a:t> searching your protein sequence through </a:t>
            </a:r>
            <a:r>
              <a:rPr lang="en-US" baseline="0" dirty="0" err="1" smtClean="0"/>
              <a:t>Pfam</a:t>
            </a:r>
            <a:r>
              <a:rPr lang="en-US" baseline="0" dirty="0" smtClean="0"/>
              <a:t>.</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err="1" smtClean="0"/>
              <a:t>Pfam</a:t>
            </a:r>
            <a:r>
              <a:rPr lang="en-US" baseline="0" dirty="0" smtClean="0"/>
              <a:t> provides a collection of hidden </a:t>
            </a:r>
            <a:r>
              <a:rPr lang="en-US" baseline="0" dirty="0" err="1" smtClean="0"/>
              <a:t>markov</a:t>
            </a:r>
            <a:r>
              <a:rPr lang="en-US" baseline="0" dirty="0" smtClean="0"/>
              <a:t> models representing patterns of conservation across diverse sequences that represent functional domains.</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smtClean="0"/>
              <a:t>At the </a:t>
            </a:r>
            <a:r>
              <a:rPr lang="en-US" baseline="0" dirty="0" err="1" smtClean="0"/>
              <a:t>Pfam</a:t>
            </a:r>
            <a:r>
              <a:rPr lang="en-US" baseline="0" dirty="0" smtClean="0"/>
              <a:t> website, you can submit a protein sequence derived from one of your ORFs …</a:t>
            </a: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r>
              <a:rPr lang="en-US" dirty="0" smtClean="0"/>
              <a:t>ATRNL1 : https://</a:t>
            </a:r>
            <a:r>
              <a:rPr lang="en-US" dirty="0" err="1" smtClean="0"/>
              <a:t>en.wikipedia.org</a:t>
            </a:r>
            <a:r>
              <a:rPr lang="en-US" dirty="0" smtClean="0"/>
              <a:t>/wiki/</a:t>
            </a:r>
            <a:r>
              <a:rPr lang="en-US" dirty="0" err="1" smtClean="0"/>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0207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the domains</a:t>
            </a:r>
            <a:r>
              <a:rPr lang="en-US" baseline="0" dirty="0" smtClean="0"/>
              <a:t> identified in the library that were found to occur with as significant score in your inputted protein sequence.</a:t>
            </a:r>
          </a:p>
          <a:p>
            <a:endParaRPr lang="en-US" baseline="0" dirty="0" smtClean="0"/>
          </a:p>
          <a:p>
            <a:r>
              <a:rPr lang="en-US" baseline="0" dirty="0" smtClean="0"/>
              <a:t>There’ll be a report indicating the motif type and a graphic at the top of the report showing the position of all the different domains that were found.</a:t>
            </a:r>
          </a:p>
          <a:p>
            <a:endParaRPr lang="en-US" baseline="0" dirty="0" smtClean="0"/>
          </a:p>
          <a:p>
            <a:r>
              <a:rPr lang="en-US" baseline="0" dirty="0" smtClean="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372025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analysis we can perform is to see if the protein sequence has characteristics of a </a:t>
            </a:r>
            <a:r>
              <a:rPr lang="en-US" dirty="0" err="1" smtClean="0"/>
              <a:t>transmembrane</a:t>
            </a:r>
            <a:r>
              <a:rPr lang="en-US" dirty="0" smtClean="0"/>
              <a:t> protein.</a:t>
            </a:r>
          </a:p>
          <a:p>
            <a:endParaRPr lang="en-US" dirty="0" smtClean="0"/>
          </a:p>
          <a:p>
            <a:r>
              <a:rPr lang="en-US" dirty="0" err="1" smtClean="0"/>
              <a:t>Transmembrane</a:t>
            </a:r>
            <a:r>
              <a:rPr lang="en-US" dirty="0" smtClean="0"/>
              <a:t> proteins contain one or more hydrophobic sequence regions that span</a:t>
            </a:r>
            <a:r>
              <a:rPr lang="en-US" baseline="0" dirty="0" smtClean="0"/>
              <a:t> across the membrane</a:t>
            </a:r>
            <a:r>
              <a:rPr lang="en-US" dirty="0" smtClean="0"/>
              <a:t> from the inside to the outside of the cell,</a:t>
            </a:r>
            <a:r>
              <a:rPr lang="en-US" baseline="0" dirty="0" smtClean="0"/>
              <a:t> and there are computational methods that we can apply to explore whether our protein sequence contains features that are consistent with these properties of </a:t>
            </a:r>
            <a:r>
              <a:rPr lang="en-US" baseline="0" dirty="0" err="1" smtClean="0"/>
              <a:t>transmembrane</a:t>
            </a:r>
            <a:r>
              <a:rPr lang="en-US" baseline="0" dirty="0" smtClean="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942763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tool called TMHMM made available</a:t>
            </a:r>
            <a:r>
              <a:rPr lang="en-US" baseline="0" dirty="0" smtClean="0"/>
              <a:t> by the Technical University of Denmark.  TMHMM uses a Hidden Markov Model to predict </a:t>
            </a:r>
            <a:r>
              <a:rPr lang="en-US" baseline="0" dirty="0" err="1" smtClean="0"/>
              <a:t>transmembrane</a:t>
            </a:r>
            <a:r>
              <a:rPr lang="en-US" baseline="0" dirty="0" smtClean="0"/>
              <a:t> spanning regions within proteins and the topology of the membrane spanning regions with respect to the inside and outside of the cell.</a:t>
            </a:r>
          </a:p>
          <a:p>
            <a:endParaRPr lang="en-US" baseline="0" dirty="0" smtClean="0"/>
          </a:p>
          <a:p>
            <a:r>
              <a:rPr lang="en-US" baseline="0" dirty="0" smtClean="0"/>
              <a:t>On their website, you can submit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04799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a:t>
            </a:r>
            <a:r>
              <a:rPr lang="en-US" baseline="0" dirty="0" smtClean="0"/>
              <a:t> the case you have a predicted </a:t>
            </a:r>
            <a:r>
              <a:rPr lang="en-US" baseline="0" dirty="0" err="1" smtClean="0"/>
              <a:t>transmembrane</a:t>
            </a:r>
            <a:r>
              <a:rPr lang="en-US" baseline="0" dirty="0" smtClean="0"/>
              <a:t> protein, it will return a graphic showing the position of the predicted </a:t>
            </a:r>
            <a:r>
              <a:rPr lang="en-US" baseline="0" dirty="0" err="1" smtClean="0"/>
              <a:t>transmembrane</a:t>
            </a:r>
            <a:r>
              <a:rPr lang="en-US" baseline="0" dirty="0" smtClean="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581122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Another class of biological functions that can be predicted from sequence are secretion</a:t>
            </a:r>
            <a:r>
              <a:rPr lang="en-US" baseline="0" dirty="0" smtClean="0"/>
              <a:t> signals.</a:t>
            </a:r>
          </a:p>
          <a:p>
            <a:endParaRPr lang="en-US" baseline="0" dirty="0" smtClean="0"/>
          </a:p>
          <a:p>
            <a:r>
              <a:rPr lang="en-US" dirty="0" smtClean="0"/>
              <a:t>In</a:t>
            </a:r>
            <a:r>
              <a:rPr lang="en-US" baseline="0" dirty="0" smtClean="0"/>
              <a:t> eukaryotes, secreted proteins are translated by the ribosome and inserted into the endoplasmic reticulum where they are eventually packaged into secretory </a:t>
            </a:r>
            <a:r>
              <a:rPr lang="en-US" baseline="0" dirty="0" err="1" smtClean="0"/>
              <a:t>vessicles</a:t>
            </a:r>
            <a:r>
              <a:rPr lang="en-US" baseline="0" dirty="0" smtClean="0"/>
              <a:t> and released outside the cell.  </a:t>
            </a:r>
          </a:p>
          <a:p>
            <a:endParaRPr lang="en-US" baseline="0" dirty="0" smtClean="0"/>
          </a:p>
          <a:p>
            <a:r>
              <a:rPr lang="en-US" baseline="0" dirty="0" smtClean="0"/>
              <a:t>---</a:t>
            </a:r>
          </a:p>
          <a:p>
            <a:endParaRPr lang="en-US" baseline="0" dirty="0" smtClean="0"/>
          </a:p>
          <a:p>
            <a:r>
              <a:rPr lang="en-US" baseline="0" dirty="0" smtClean="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smtClean="0"/>
          </a:p>
          <a:p>
            <a:r>
              <a:rPr lang="en-US" baseline="0" dirty="0" smtClean="0"/>
              <a:t>Secreted proteins in bacteria also have similar N-terminal signal peptides that can be recognized, but, of course, the secretion systems works differently.</a:t>
            </a:r>
            <a:endParaRPr lang="en-US" dirty="0" smtClean="0"/>
          </a:p>
          <a:p>
            <a:endParaRPr lang="en-US" dirty="0" smtClean="0"/>
          </a:p>
          <a:p>
            <a:r>
              <a:rPr lang="en-US" dirty="0" err="1" smtClean="0"/>
              <a:t>Pics</a:t>
            </a:r>
            <a:r>
              <a:rPr lang="en-US" dirty="0" smtClean="0"/>
              <a:t> from:</a:t>
            </a:r>
            <a:r>
              <a:rPr lang="en-US" baseline="0" dirty="0" smtClean="0"/>
              <a:t> https://</a:t>
            </a:r>
            <a:r>
              <a:rPr lang="en-US" baseline="0" dirty="0" err="1" smtClean="0"/>
              <a:t>courses.washington.edu</a:t>
            </a:r>
            <a:r>
              <a:rPr lang="en-US" baseline="0" dirty="0" smtClean="0"/>
              <a:t>/</a:t>
            </a:r>
            <a:r>
              <a:rPr lang="en-US" baseline="0" dirty="0" err="1" smtClean="0"/>
              <a:t>conj</a:t>
            </a:r>
            <a:r>
              <a:rPr lang="en-US" baseline="0" dirty="0" smtClean="0"/>
              <a:t>/cell/</a:t>
            </a:r>
            <a:r>
              <a:rPr lang="en-US" baseline="0" dirty="0" err="1" smtClean="0"/>
              <a:t>secretion.htm</a:t>
            </a:r>
            <a:endParaRPr lang="en-US" baseline="0" dirty="0" smtClean="0"/>
          </a:p>
          <a:p>
            <a:r>
              <a:rPr lang="en-US" baseline="0" dirty="0" smtClean="0"/>
              <a:t>And</a:t>
            </a:r>
          </a:p>
          <a:p>
            <a:r>
              <a:rPr lang="en-US" baseline="0" dirty="0" smtClean="0"/>
              <a:t>https://</a:t>
            </a:r>
            <a:r>
              <a:rPr lang="en-US" baseline="0" dirty="0" err="1" smtClean="0"/>
              <a:t>www.researchgate.net</a:t>
            </a:r>
            <a:r>
              <a:rPr lang="en-US" baseline="0" dirty="0" smtClean="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33546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methods available</a:t>
            </a:r>
            <a:r>
              <a:rPr lang="en-US" baseline="0" dirty="0" smtClean="0"/>
              <a:t> for predicting biological function from sequence data,</a:t>
            </a:r>
          </a:p>
          <a:p>
            <a:endParaRPr lang="en-US" baseline="0" dirty="0" smtClean="0"/>
          </a:p>
          <a:p>
            <a:r>
              <a:rPr lang="en-US" baseline="0" dirty="0" smtClean="0"/>
              <a:t>---</a:t>
            </a:r>
          </a:p>
          <a:p>
            <a:endParaRPr lang="en-US" baseline="0" dirty="0" smtClean="0"/>
          </a:p>
          <a:p>
            <a:r>
              <a:rPr lang="en-US" baseline="0" dirty="0" smtClean="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smtClean="0"/>
          </a:p>
          <a:p>
            <a:endParaRPr lang="en-US" dirty="0" smtClean="0"/>
          </a:p>
          <a:p>
            <a:r>
              <a:rPr lang="en-US" dirty="0" smtClean="0"/>
              <a:t>---</a:t>
            </a:r>
          </a:p>
          <a:p>
            <a:endParaRPr lang="en-US" dirty="0" smtClean="0"/>
          </a:p>
          <a:p>
            <a:r>
              <a:rPr lang="en-US" dirty="0" smtClean="0"/>
              <a:t>There</a:t>
            </a:r>
            <a:r>
              <a:rPr lang="en-US" baseline="0" dirty="0" smtClean="0"/>
              <a:t> are also prediction methods that use machine learning methods such as neural networks and hidden </a:t>
            </a:r>
            <a:r>
              <a:rPr lang="en-US" baseline="0" dirty="0" err="1" smtClean="0"/>
              <a:t>markov</a:t>
            </a:r>
            <a:r>
              <a:rPr lang="en-US" baseline="0" dirty="0" smtClean="0"/>
              <a:t> models to identify sequence patterns that would hint at biological functions, and we’ll see some examples of those methods that we routinely use here.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825070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Technical University</a:t>
            </a:r>
            <a:r>
              <a:rPr lang="en-US" baseline="0" dirty="0" smtClean="0"/>
              <a:t> of Denmark has another useful tool called </a:t>
            </a:r>
            <a:r>
              <a:rPr lang="en-US" baseline="0" dirty="0" err="1" smtClean="0"/>
              <a:t>SignalP</a:t>
            </a:r>
            <a:r>
              <a:rPr lang="en-US" baseline="0" dirty="0" smtClean="0"/>
              <a:t> that can be used to predict secreted proteins by analyzing the N-terminal region of your protein sequence.  This system uses a Neural Network to predict signal peptides.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26710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includes a graphic that summarizes</a:t>
            </a:r>
            <a:r>
              <a:rPr lang="en-US" baseline="0" dirty="0" smtClean="0"/>
              <a:t> scores for the signal peptide, including a scoring of residues for the signal peptide sequence and a separate score for the cleavage site itself.  </a:t>
            </a:r>
          </a:p>
          <a:p>
            <a:endParaRPr lang="en-US" baseline="0" smtClean="0"/>
          </a:p>
          <a:p>
            <a:r>
              <a:rPr lang="en-US" baseline="0" smtClean="0"/>
              <a:t>A </a:t>
            </a:r>
            <a:r>
              <a:rPr lang="en-US" baseline="0" dirty="0" smtClean="0"/>
              <a:t>combined score that takes into account both the signal peptide and cleavage site score is used to make the final determination of the signal peptide prediction.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98628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all of these web-based</a:t>
            </a:r>
            <a:r>
              <a:rPr lang="en-US" baseline="0" dirty="0" smtClean="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smtClean="0"/>
          </a:p>
          <a:p>
            <a:r>
              <a:rPr lang="en-US" baseline="0" dirty="0" smtClean="0"/>
              <a:t>We developed a tool called </a:t>
            </a:r>
            <a:r>
              <a:rPr lang="en-US" baseline="0" dirty="0" err="1" smtClean="0"/>
              <a:t>Trinotate</a:t>
            </a:r>
            <a:r>
              <a:rPr lang="en-US" baseline="0" dirty="0" smtClean="0"/>
              <a:t> that automates running these different tools including predicting coding ORFs using </a:t>
            </a:r>
            <a:r>
              <a:rPr lang="en-US" baseline="0" dirty="0" err="1" smtClean="0"/>
              <a:t>TransDecoder</a:t>
            </a:r>
            <a:r>
              <a:rPr lang="en-US" baseline="0" dirty="0" smtClean="0"/>
              <a:t>, performing blast searches of transcripts and predicted ORFs against Swiss-</a:t>
            </a:r>
            <a:r>
              <a:rPr lang="en-US" baseline="0" dirty="0" err="1" smtClean="0"/>
              <a:t>Prot</a:t>
            </a:r>
            <a:r>
              <a:rPr lang="en-US" baseline="0" dirty="0" smtClean="0"/>
              <a:t>, extracting Gene Ontology assignments from the corresponding Swiss-</a:t>
            </a:r>
            <a:r>
              <a:rPr lang="en-US" baseline="0" dirty="0" err="1" smtClean="0"/>
              <a:t>Prot</a:t>
            </a:r>
            <a:r>
              <a:rPr lang="en-US" baseline="0" dirty="0" smtClean="0"/>
              <a:t> records, running </a:t>
            </a:r>
            <a:r>
              <a:rPr lang="en-US" baseline="0" dirty="0" err="1" smtClean="0"/>
              <a:t>Pfam</a:t>
            </a:r>
            <a:r>
              <a:rPr lang="en-US" baseline="0" dirty="0" smtClean="0"/>
              <a:t> to search for protein domains, TMHMM to identify putative membrane proteins, and </a:t>
            </a:r>
            <a:r>
              <a:rPr lang="en-US" baseline="0" dirty="0" err="1" smtClean="0"/>
              <a:t>signalP</a:t>
            </a:r>
            <a:r>
              <a:rPr lang="en-US" baseline="0" dirty="0" smtClean="0"/>
              <a:t> to identify putative secreted proteins.</a:t>
            </a:r>
          </a:p>
          <a:p>
            <a:endParaRPr lang="en-US" baseline="0" dirty="0" smtClean="0"/>
          </a:p>
          <a:p>
            <a:r>
              <a:rPr lang="en-US" baseline="0" dirty="0" smtClean="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329518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if you find a transcript that is fundamentally important to</a:t>
            </a:r>
            <a:r>
              <a:rPr lang="en-US" baseline="0" dirty="0" smtClean="0"/>
              <a:t> your biological investigations, there’s no substitute to experimentally validating or further exploring its potential function.</a:t>
            </a:r>
            <a:endParaRPr lang="en-US" dirty="0" smtClean="0"/>
          </a:p>
          <a:p>
            <a:endParaRPr lang="en-US" dirty="0" smtClean="0"/>
          </a:p>
          <a:p>
            <a:endParaRPr lang="en-US" dirty="0" smtClean="0"/>
          </a:p>
          <a:p>
            <a:r>
              <a:rPr lang="en-US" dirty="0" smtClean="0"/>
              <a:t>Pic from: http://</a:t>
            </a:r>
            <a:r>
              <a:rPr lang="en-US" dirty="0" err="1" smtClean="0"/>
              <a:t>www.transformleaders.tv</a:t>
            </a:r>
            <a:r>
              <a:rPr lang="en-US" dirty="0" smtClean="0"/>
              <a:t>/</a:t>
            </a:r>
            <a:r>
              <a:rPr lang="en-US" dirty="0" err="1" smtClean="0"/>
              <a:t>wp</a:t>
            </a:r>
            <a:r>
              <a:rPr lang="en-US" dirty="0" smtClean="0"/>
              <a:t>-content/uploads/2012/03/</a:t>
            </a:r>
            <a:r>
              <a:rPr lang="en-US" dirty="0" err="1" smtClean="0"/>
              <a:t>Experiment.jpg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05721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28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zoomed-in</a:t>
            </a:r>
            <a:r>
              <a:rPr lang="en-US" baseline="0" dirty="0" smtClean="0"/>
              <a:t> view of the generic protocol, which we applied here in this study.</a:t>
            </a:r>
          </a:p>
          <a:p>
            <a:endParaRPr lang="en-US" baseline="0" dirty="0" smtClean="0"/>
          </a:p>
          <a:p>
            <a:r>
              <a:rPr lang="en-US" baseline="0" dirty="0" smtClean="0"/>
              <a:t>In our case, we’re applying it to axolotl and the various axolotl tissues.</a:t>
            </a:r>
          </a:p>
          <a:p>
            <a:endParaRPr lang="en-US" baseline="0" dirty="0" smtClean="0"/>
          </a:p>
          <a:p>
            <a:r>
              <a:rPr lang="en-US" baseline="0" dirty="0" smtClean="0"/>
              <a:t>We combined all the reads into one large set of 1.3 billion reads.   </a:t>
            </a:r>
          </a:p>
          <a:p>
            <a:endParaRPr lang="en-US" baseline="0" dirty="0" smtClean="0"/>
          </a:p>
          <a:p>
            <a:r>
              <a:rPr lang="en-US" baseline="0" dirty="0" smtClean="0"/>
              <a:t>This large volume of reads is in far excess of what’s needed for a de novo assembly and contains massive redundancy of reads that correspond to the most highly expressed transcripts. So, in this case, we ran the reads through an </a:t>
            </a:r>
            <a:r>
              <a:rPr lang="en-US" baseline="0" dirty="0" err="1" smtClean="0"/>
              <a:t>insilico</a:t>
            </a:r>
            <a:r>
              <a:rPr lang="en-US" baseline="0" dirty="0" smtClean="0"/>
              <a:t> normalization process that’s included in the Trinity suite to remove the excess reads, while retaining those reads that correspond to the lowly expressed transcripts.  This resulted in 86 Million reads, which were then assembled using Trinity.</a:t>
            </a:r>
          </a:p>
          <a:p>
            <a:endParaRPr lang="en-US" baseline="0" dirty="0" smtClean="0"/>
          </a:p>
          <a:p>
            <a:r>
              <a:rPr lang="en-US" baseline="0" dirty="0" smtClean="0"/>
              <a:t>The original reads from the various samples and replicates were then separately aligned to the Trinity assembly in order to estimate expression levels, and this was done using Bowtie/RSEM.</a:t>
            </a:r>
          </a:p>
          <a:p>
            <a:endParaRPr lang="en-US" baseline="0" dirty="0" smtClean="0"/>
          </a:p>
          <a:p>
            <a:r>
              <a:rPr lang="en-US" baseline="0" dirty="0" smtClean="0"/>
              <a:t>Finally, </a:t>
            </a:r>
            <a:r>
              <a:rPr lang="en-US" baseline="0" dirty="0" err="1" smtClean="0"/>
              <a:t>EdgeR</a:t>
            </a:r>
            <a:r>
              <a:rPr lang="en-US" baseline="0" dirty="0" smtClean="0"/>
              <a:t>, Bioconductor, and various helper utilities in the Trinity distribution were used to analyze these data to identify differentially expressed transcripts.</a:t>
            </a:r>
          </a:p>
        </p:txBody>
      </p:sp>
      <p:sp>
        <p:nvSpPr>
          <p:cNvPr id="4" name="Slide Number Placeholder 3"/>
          <p:cNvSpPr>
            <a:spLocks noGrp="1"/>
          </p:cNvSpPr>
          <p:nvPr>
            <p:ph type="sldNum" sz="quarter" idx="10"/>
          </p:nvPr>
        </p:nvSpPr>
        <p:spPr/>
        <p:txBody>
          <a:bodyPr/>
          <a:lstStyle/>
          <a:p>
            <a:fld id="{D2F6858C-3DD6-0D4B-B3BA-6AD4678965B7}" type="slidenum">
              <a:rPr lang="en-US" smtClean="0"/>
              <a:t>29</a:t>
            </a:fld>
            <a:endParaRPr lang="en-US"/>
          </a:p>
        </p:txBody>
      </p:sp>
    </p:spTree>
    <p:extLst>
      <p:ext uri="{BB962C8B-B14F-4D97-AF65-F5344CB8AC3E}">
        <p14:creationId xmlns:p14="http://schemas.microsoft.com/office/powerpoint/2010/main" val="1317625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effective way to identify sequences</a:t>
            </a:r>
            <a:r>
              <a:rPr lang="en-US" baseline="0" dirty="0" smtClean="0"/>
              <a:t> that are similar to other known sequences is to search a sequence database using BLAST.</a:t>
            </a:r>
          </a:p>
          <a:p>
            <a:endParaRPr lang="en-US" baseline="0" dirty="0" smtClean="0"/>
          </a:p>
          <a:p>
            <a:r>
              <a:rPr lang="en-US" baseline="0" dirty="0" smtClean="0"/>
              <a:t>----</a:t>
            </a:r>
          </a:p>
          <a:p>
            <a:endParaRPr lang="en-US" baseline="0" dirty="0" smtClean="0"/>
          </a:p>
          <a:p>
            <a:r>
              <a:rPr lang="en-US" baseline="0" dirty="0" smtClean="0"/>
              <a:t>The </a:t>
            </a:r>
            <a:r>
              <a:rPr lang="en-US" baseline="0" dirty="0" err="1" smtClean="0"/>
              <a:t>blastx</a:t>
            </a:r>
            <a:r>
              <a:rPr lang="en-US" baseline="0" dirty="0" smtClean="0"/>
              <a:t> method searches translations of your transcript sequence in all 6 possible reading frames against a protein database and will report all significant sequence matches.</a:t>
            </a:r>
          </a:p>
          <a:p>
            <a:endParaRPr lang="en-US" baseline="0" dirty="0" smtClean="0"/>
          </a:p>
          <a:p>
            <a:r>
              <a:rPr lang="en-US" baseline="0" dirty="0" smtClean="0"/>
              <a:t>If you find a highly significant match to a protein of known function, this could provide excellent clues towards possible shared functions.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64845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valuable protein databases to search using BLAST is the Swiss-</a:t>
            </a:r>
            <a:r>
              <a:rPr lang="en-US" baseline="0" dirty="0" err="1" smtClean="0"/>
              <a:t>Prot</a:t>
            </a:r>
            <a:r>
              <a:rPr lang="en-US" baseline="0" dirty="0" smtClean="0"/>
              <a:t> database.</a:t>
            </a:r>
          </a:p>
          <a:p>
            <a:endParaRPr lang="en-US" baseline="0" dirty="0" smtClean="0"/>
          </a:p>
          <a:p>
            <a:r>
              <a:rPr lang="en-US" baseline="0" dirty="0" smtClean="0"/>
              <a:t>---</a:t>
            </a:r>
          </a:p>
          <a:p>
            <a:endParaRPr lang="en-US" baseline="0" dirty="0" smtClean="0"/>
          </a:p>
          <a:p>
            <a:r>
              <a:rPr lang="en-US" baseline="0" dirty="0" smtClean="0"/>
              <a:t>Swiss-</a:t>
            </a:r>
            <a:r>
              <a:rPr lang="en-US" baseline="0" dirty="0" err="1" smtClean="0"/>
              <a:t>Prot</a:t>
            </a:r>
            <a:r>
              <a:rPr lang="en-US" baseline="0" dirty="0" smtClean="0"/>
              <a:t> is part of the larger European </a:t>
            </a:r>
            <a:r>
              <a:rPr lang="en-US" baseline="0" dirty="0" err="1" smtClean="0"/>
              <a:t>UniProt</a:t>
            </a:r>
            <a:r>
              <a:rPr lang="en-US" baseline="0" dirty="0" smtClean="0"/>
              <a:t> Knowledgebase, which is a comprehensive database of all known protein sequences. At the time of this recording, the </a:t>
            </a:r>
            <a:r>
              <a:rPr lang="en-US" baseline="0" dirty="0" err="1" smtClean="0"/>
              <a:t>Uniprot</a:t>
            </a:r>
            <a:r>
              <a:rPr lang="en-US" baseline="0" dirty="0" smtClean="0"/>
              <a:t> Knowledgebase has over 85 million protein sequences.  Annotations for the vast majority of these sequences are generated automatically have not been manually reviewed.  </a:t>
            </a:r>
          </a:p>
          <a:p>
            <a:endParaRPr lang="en-US" baseline="0" dirty="0" smtClean="0"/>
          </a:p>
          <a:p>
            <a:r>
              <a:rPr lang="en-US" baseline="0" dirty="0" smtClean="0"/>
              <a:t>The Swiss-</a:t>
            </a:r>
            <a:r>
              <a:rPr lang="en-US" baseline="0" dirty="0" err="1" smtClean="0"/>
              <a:t>Prot</a:t>
            </a:r>
            <a:r>
              <a:rPr lang="en-US" baseline="0" dirty="0" smtClean="0"/>
              <a:t> subset of the knowledgebase contains over half a million entries with high quality functional annotations that are in many cases based on experimental support, derived from published studies, and these functional annotations have been assigned and manually reviewed by expert </a:t>
            </a:r>
            <a:r>
              <a:rPr lang="en-US" baseline="0" dirty="0" err="1" smtClean="0"/>
              <a:t>bioinformaticians</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96093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record within </a:t>
            </a:r>
            <a:r>
              <a:rPr lang="en-US" dirty="0" err="1" smtClean="0"/>
              <a:t>swissprot</a:t>
            </a:r>
            <a:r>
              <a:rPr lang="en-US" dirty="0" smtClean="0"/>
              <a:t>,</a:t>
            </a:r>
            <a:r>
              <a:rPr lang="en-US" baseline="0" dirty="0" smtClean="0"/>
              <a:t> showing a report for a Fructosamine-3-kinase protein.</a:t>
            </a:r>
          </a:p>
          <a:p>
            <a:r>
              <a:rPr lang="en-US" baseline="0" dirty="0" smtClean="0"/>
              <a:t>---</a:t>
            </a:r>
          </a:p>
          <a:p>
            <a:endParaRPr lang="en-US" baseline="0" dirty="0" smtClean="0"/>
          </a:p>
          <a:p>
            <a:r>
              <a:rPr lang="en-US" baseline="0" dirty="0" smtClean="0"/>
              <a:t>The report contains rich information about the function of this protein, written in free-form text, which is very useful to investigators wanting to read about what’s known about the function of this protein.   </a:t>
            </a:r>
          </a:p>
          <a:p>
            <a:r>
              <a:rPr lang="en-US" baseline="0" dirty="0" smtClean="0"/>
              <a:t>---</a:t>
            </a:r>
          </a:p>
          <a:p>
            <a:endParaRPr lang="en-US" baseline="0" dirty="0" smtClean="0"/>
          </a:p>
          <a:p>
            <a:r>
              <a:rPr lang="en-US" baseline="0" dirty="0" smtClean="0"/>
              <a:t>In addition, many of these records include assignments of proteins to Gene Ontology terms.  Gene Ontology provides a structured vocabulary for defining molecular functions, biological processes, and cellular components. </a:t>
            </a:r>
          </a:p>
          <a:p>
            <a:endParaRPr lang="en-US" baseline="0" dirty="0" smtClean="0"/>
          </a:p>
          <a:p>
            <a:r>
              <a:rPr lang="en-US" baseline="0" dirty="0" smtClean="0"/>
              <a:t> If we click on one of the assigned terms, such as the molecular function ‘fructosamine-3-kinase activity’…</a:t>
            </a:r>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43164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we can view the entire structure of the Gene Ontology centered at that GO term.</a:t>
            </a:r>
          </a:p>
          <a:p>
            <a:r>
              <a:rPr lang="en-US" baseline="0" dirty="0" smtClean="0"/>
              <a:t>---</a:t>
            </a:r>
          </a:p>
          <a:p>
            <a:endParaRPr lang="en-US" baseline="0" dirty="0" smtClean="0"/>
          </a:p>
          <a:p>
            <a:r>
              <a:rPr lang="en-US" baseline="0" dirty="0" smtClean="0"/>
              <a:t>Gene Ontology terms are organized into a directed graph structure, with individual terms assigned at nodes in the graph, and parental nodes representing more generalized functional descriptions and children terms representing more specific functions.</a:t>
            </a:r>
          </a:p>
          <a:p>
            <a:endParaRPr lang="en-US" baseline="0" dirty="0" smtClean="0"/>
          </a:p>
          <a:p>
            <a:r>
              <a:rPr lang="en-US" baseline="0" dirty="0" smtClean="0"/>
              <a:t>In this example, our assignment of ‘fructosamine-3-kinase activity’ has a more general parent term of ‘kinase activity’, and the assignment terms become more general as we further traverse the graph up to the root terms representing molecular function or biological process.</a:t>
            </a:r>
          </a:p>
          <a:p>
            <a:endParaRPr lang="en-US" baseline="0" dirty="0" smtClean="0"/>
          </a:p>
          <a:p>
            <a:r>
              <a:rPr lang="en-US" baseline="0" dirty="0" smtClean="0"/>
              <a:t>If we have a highly significant match of our transcript sequence to this protein, we might infer that it is evolutionarily related and may have the same function, and we might transitively assign these GO terms to our transcript of interest.   </a:t>
            </a:r>
          </a:p>
          <a:p>
            <a:r>
              <a:rPr lang="en-US" baseline="0" dirty="0" smtClean="0"/>
              <a:t>---</a:t>
            </a:r>
          </a:p>
          <a:p>
            <a:endParaRPr lang="en-US" baseline="0" dirty="0" smtClean="0"/>
          </a:p>
          <a:p>
            <a:r>
              <a:rPr lang="en-US" baseline="0" dirty="0" smtClean="0"/>
              <a:t>Having a comprehensive annotation of GO terms for our transcriptome will allow us to perform other downstream computations to examine which functions are represented by the expression data in our samples of interest. We can further examine sets of transcripts that are found to be differentially expressed among different conditions to see if they’re enriched for certain biological functions.</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80841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Fisher’s exact </a:t>
            </a:r>
            <a:r>
              <a:rPr lang="en-US" smtClean="0"/>
              <a:t>test: The </a:t>
            </a:r>
            <a:r>
              <a:rPr lang="en-US" dirty="0" smtClean="0"/>
              <a:t>test is useful for categorical data that result from classifying objects in two different ways; it is used to examine the significance of the association (contingency) between the two kinds of classification. </a:t>
            </a:r>
            <a:endParaRPr lang="en-US" dirty="0"/>
          </a:p>
        </p:txBody>
      </p:sp>
      <p:sp>
        <p:nvSpPr>
          <p:cNvPr id="4" name="Slide Number Placeholder 3"/>
          <p:cNvSpPr>
            <a:spLocks noGrp="1"/>
          </p:cNvSpPr>
          <p:nvPr>
            <p:ph type="sldNum" sz="quarter" idx="10"/>
          </p:nvPr>
        </p:nvSpPr>
        <p:spPr/>
        <p:txBody>
          <a:bodyPr/>
          <a:lstStyle/>
          <a:p>
            <a:fld id="{D12487D9-0883-C746-A7DF-866A9FA551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44886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often</a:t>
            </a:r>
            <a:r>
              <a:rPr lang="en-US" baseline="0" dirty="0" smtClean="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ask whether it</a:t>
            </a:r>
            <a:r>
              <a:rPr lang="en-US" baseline="0" dirty="0" smtClean="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04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7776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1146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8843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9473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74195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923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1225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183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0503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40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E6A1CD37-C071-5546-897E-CF31A710163B}" type="datetimeFigureOut">
              <a:rPr lang="en-US" smtClean="0">
                <a:solidFill>
                  <a:prstClr val="black">
                    <a:tint val="75000"/>
                  </a:prstClr>
                </a:solidFill>
                <a:latin typeface="Calibri"/>
                <a:ea typeface="+mn-ea"/>
                <a:cs typeface="+mn-cs"/>
              </a:rPr>
              <a:pPr defTabSz="457200" fontAlgn="auto">
                <a:spcBef>
                  <a:spcPts val="0"/>
                </a:spcBef>
                <a:spcAft>
                  <a:spcPts val="0"/>
                </a:spcAft>
              </a:pPr>
              <a:t>5/20/18</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5B26449-7628-FE46-8A14-6778FACA5FC5}" type="slidenum">
              <a:rPr lang="en-US" smtClean="0">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09005214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courses.washington.edu/conj/cell/secretion.htm" TargetMode="External"/><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6 at 9.24.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222" y="404664"/>
            <a:ext cx="7082326" cy="6353139"/>
          </a:xfrm>
          <a:prstGeom prst="rect">
            <a:avLst/>
          </a:prstGeom>
        </p:spPr>
      </p:pic>
      <p:sp>
        <p:nvSpPr>
          <p:cNvPr id="2" name="TextBox 1"/>
          <p:cNvSpPr txBox="1"/>
          <p:nvPr/>
        </p:nvSpPr>
        <p:spPr>
          <a:xfrm>
            <a:off x="35496" y="-27384"/>
            <a:ext cx="9165991"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Gene Ontology: a structured relational vocabulary for describing biological functions</a:t>
            </a:r>
            <a:endParaRPr lang="en-US" sz="2000" b="1" dirty="0">
              <a:solidFill>
                <a:prstClr val="black"/>
              </a:solidFill>
              <a:latin typeface="Calibri"/>
              <a:ea typeface="+mn-ea"/>
              <a:cs typeface="+mn-cs"/>
            </a:endParaRPr>
          </a:p>
        </p:txBody>
      </p:sp>
      <p:sp>
        <p:nvSpPr>
          <p:cNvPr id="3" name="TextBox 2"/>
          <p:cNvSpPr txBox="1"/>
          <p:nvPr/>
        </p:nvSpPr>
        <p:spPr>
          <a:xfrm>
            <a:off x="3944663" y="4005064"/>
            <a:ext cx="4029706"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Gene Ontology terms are organized into a directed acyclic graph.  Terms are organized from general (top) to more specific (bottom).</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5" name="TextBox 4"/>
          <p:cNvSpPr txBox="1"/>
          <p:nvPr/>
        </p:nvSpPr>
        <p:spPr>
          <a:xfrm>
            <a:off x="3923928" y="5373216"/>
            <a:ext cx="4142250" cy="120032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alibri"/>
                <a:ea typeface="+mn-ea"/>
                <a:cs typeface="+mn-cs"/>
              </a:rPr>
              <a:t>The GO structure enables computations such as exploring function enrichment among sets of transcripts.</a:t>
            </a:r>
          </a:p>
          <a:p>
            <a:pPr defTabSz="457200" fontAlgn="auto">
              <a:spcBef>
                <a:spcPts val="0"/>
              </a:spcBef>
              <a:spcAft>
                <a:spcPts val="0"/>
              </a:spcAft>
            </a:pP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37683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Gene ontology functional enrichment</a:t>
            </a:r>
            <a:endParaRPr lang="en-US" b="1" dirty="0">
              <a:solidFill>
                <a:prstClr val="black"/>
              </a:solidFill>
              <a:latin typeface="Calibri"/>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507075653"/>
              </p:ext>
            </p:extLst>
          </p:nvPr>
        </p:nvGraphicFramePr>
        <p:xfrm>
          <a:off x="1206832" y="950384"/>
          <a:ext cx="6768768" cy="2026919"/>
        </p:xfrm>
        <a:graphic>
          <a:graphicData uri="http://schemas.openxmlformats.org/drawingml/2006/table">
            <a:tbl>
              <a:tblPr firstRow="1" bandRow="1">
                <a:tableStyleId>{5C22544A-7EE6-4342-B048-85BDC9FD1C3A}</a:tableStyleId>
              </a:tblPr>
              <a:tblGrid>
                <a:gridCol w="1878119"/>
                <a:gridCol w="1648419"/>
                <a:gridCol w="1550038"/>
                <a:gridCol w="1692192"/>
              </a:tblGrid>
              <a:tr h="370840">
                <a:tc>
                  <a:txBody>
                    <a:bodyPr/>
                    <a:lstStyle/>
                    <a:p>
                      <a:endParaRPr lang="en-US"/>
                    </a:p>
                  </a:txBody>
                  <a:tcPr/>
                </a:tc>
                <a:tc>
                  <a:txBody>
                    <a:bodyPr/>
                    <a:lstStyle/>
                    <a:p>
                      <a:r>
                        <a:rPr lang="en-US" dirty="0" smtClean="0"/>
                        <a:t>(+) Differentially</a:t>
                      </a:r>
                      <a:r>
                        <a:rPr lang="en-US" baseline="0" dirty="0" smtClean="0"/>
                        <a:t> Expressed</a:t>
                      </a:r>
                      <a:endParaRPr lang="en-US" dirty="0"/>
                    </a:p>
                  </a:txBody>
                  <a:tcPr/>
                </a:tc>
                <a:tc>
                  <a:txBody>
                    <a:bodyPr/>
                    <a:lstStyle/>
                    <a:p>
                      <a:r>
                        <a:rPr lang="en-US" dirty="0" smtClean="0"/>
                        <a:t>(-) Not Differentially Expressed</a:t>
                      </a:r>
                      <a:endParaRPr lang="en-US" dirty="0"/>
                    </a:p>
                  </a:txBody>
                  <a:tcPr/>
                </a:tc>
                <a:tc>
                  <a:txBody>
                    <a:bodyPr/>
                    <a:lstStyle/>
                    <a:p>
                      <a:r>
                        <a:rPr lang="en-US" dirty="0" smtClean="0"/>
                        <a:t>Totals</a:t>
                      </a:r>
                      <a:endParaRPr lang="en-US" dirty="0"/>
                    </a:p>
                  </a:txBody>
                  <a:tcPr/>
                </a:tc>
              </a:tr>
              <a:tr h="370840">
                <a:tc>
                  <a:txBody>
                    <a:bodyPr/>
                    <a:lstStyle/>
                    <a:p>
                      <a:r>
                        <a:rPr lang="en-US" baseline="0" dirty="0" smtClean="0"/>
                        <a:t>+ Gene Ontology</a:t>
                      </a:r>
                      <a:endParaRPr lang="en-US" dirty="0"/>
                    </a:p>
                  </a:txBody>
                  <a:tcPr/>
                </a:tc>
                <a:tc>
                  <a:txBody>
                    <a:bodyPr/>
                    <a:lstStyle/>
                    <a:p>
                      <a:r>
                        <a:rPr lang="en-US" dirty="0" smtClean="0"/>
                        <a:t>50</a:t>
                      </a:r>
                      <a:endParaRPr lang="en-US" dirty="0"/>
                    </a:p>
                  </a:txBody>
                  <a:tcPr/>
                </a:tc>
                <a:tc>
                  <a:txBody>
                    <a:bodyPr/>
                    <a:lstStyle/>
                    <a:p>
                      <a:r>
                        <a:rPr lang="en-US" dirty="0" smtClean="0"/>
                        <a:t>200</a:t>
                      </a:r>
                      <a:endParaRPr lang="en-US" dirty="0"/>
                    </a:p>
                  </a:txBody>
                  <a:tcPr/>
                </a:tc>
                <a:tc>
                  <a:txBody>
                    <a:bodyPr/>
                    <a:lstStyle/>
                    <a:p>
                      <a:r>
                        <a:rPr lang="en-US" dirty="0" smtClean="0"/>
                        <a:t>250</a:t>
                      </a:r>
                      <a:endParaRPr lang="en-US" dirty="0"/>
                    </a:p>
                  </a:txBody>
                  <a:tcPr/>
                </a:tc>
              </a:tr>
              <a:tr h="370840">
                <a:tc>
                  <a:txBody>
                    <a:bodyPr/>
                    <a:lstStyle/>
                    <a:p>
                      <a:r>
                        <a:rPr lang="en-US" dirty="0" smtClean="0"/>
                        <a:t>-  Gene</a:t>
                      </a:r>
                      <a:r>
                        <a:rPr lang="en-US" baseline="0" dirty="0" smtClean="0"/>
                        <a:t> Ontology</a:t>
                      </a:r>
                      <a:endParaRPr lang="en-US" dirty="0"/>
                    </a:p>
                  </a:txBody>
                  <a:tcPr/>
                </a:tc>
                <a:tc>
                  <a:txBody>
                    <a:bodyPr/>
                    <a:lstStyle/>
                    <a:p>
                      <a:r>
                        <a:rPr lang="en-US" dirty="0" smtClean="0"/>
                        <a:t>1950</a:t>
                      </a:r>
                      <a:endParaRPr lang="en-US" dirty="0"/>
                    </a:p>
                  </a:txBody>
                  <a:tcPr/>
                </a:tc>
                <a:tc>
                  <a:txBody>
                    <a:bodyPr/>
                    <a:lstStyle/>
                    <a:p>
                      <a:r>
                        <a:rPr lang="en-US" dirty="0" smtClean="0"/>
                        <a:t>17800</a:t>
                      </a:r>
                      <a:endParaRPr lang="en-US" dirty="0"/>
                    </a:p>
                  </a:txBody>
                  <a:tcPr/>
                </a:tc>
                <a:tc>
                  <a:txBody>
                    <a:bodyPr/>
                    <a:lstStyle/>
                    <a:p>
                      <a:r>
                        <a:rPr lang="en-US" dirty="0" smtClean="0"/>
                        <a:t>19750</a:t>
                      </a:r>
                      <a:endParaRPr lang="en-US" dirty="0"/>
                    </a:p>
                  </a:txBody>
                  <a:tcPr/>
                </a:tc>
              </a:tr>
              <a:tr h="370840">
                <a:tc>
                  <a:txBody>
                    <a:bodyPr/>
                    <a:lstStyle/>
                    <a:p>
                      <a:r>
                        <a:rPr lang="en-US" dirty="0" smtClean="0"/>
                        <a:t>Totals</a:t>
                      </a:r>
                      <a:endParaRPr lang="en-US" dirty="0"/>
                    </a:p>
                  </a:txBody>
                  <a:tcPr/>
                </a:tc>
                <a:tc>
                  <a:txBody>
                    <a:bodyPr/>
                    <a:lstStyle/>
                    <a:p>
                      <a:r>
                        <a:rPr lang="en-US" dirty="0" smtClean="0"/>
                        <a:t>2000</a:t>
                      </a:r>
                      <a:endParaRPr lang="en-US" dirty="0"/>
                    </a:p>
                  </a:txBody>
                  <a:tcPr/>
                </a:tc>
                <a:tc>
                  <a:txBody>
                    <a:bodyPr/>
                    <a:lstStyle/>
                    <a:p>
                      <a:r>
                        <a:rPr lang="en-US" dirty="0" smtClean="0"/>
                        <a:t>18000</a:t>
                      </a:r>
                      <a:endParaRPr lang="en-US" dirty="0"/>
                    </a:p>
                  </a:txBody>
                  <a:tcPr/>
                </a:tc>
                <a:tc>
                  <a:txBody>
                    <a:bodyPr/>
                    <a:lstStyle/>
                    <a:p>
                      <a:r>
                        <a:rPr lang="en-US" dirty="0" smtClean="0"/>
                        <a:t>20000</a:t>
                      </a:r>
                      <a:endParaRPr lang="en-US" dirty="0"/>
                    </a:p>
                  </a:txBody>
                  <a:tcPr/>
                </a:tc>
              </a:tr>
            </a:tbl>
          </a:graphicData>
        </a:graphic>
      </p:graphicFrame>
      <p:grpSp>
        <p:nvGrpSpPr>
          <p:cNvPr id="2" name="Group 1"/>
          <p:cNvGrpSpPr/>
          <p:nvPr/>
        </p:nvGrpSpPr>
        <p:grpSpPr>
          <a:xfrm>
            <a:off x="1363770" y="2977303"/>
            <a:ext cx="6807200" cy="3009900"/>
            <a:chOff x="1363770" y="2977303"/>
            <a:chExt cx="6807200" cy="3009900"/>
          </a:xfrm>
        </p:grpSpPr>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grp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TextBox 10"/>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2" name="TextBox 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551279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No significant sequence similarity…  What else?</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59559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194981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
            </a:r>
            <a:r>
              <a:rPr lang="en-US" sz="1800" b="1" dirty="0">
                <a:solidFill>
                  <a:srgbClr val="000090"/>
                </a:solidFill>
                <a:latin typeface="Courier New"/>
                <a:ea typeface="+mn-ea"/>
                <a:cs typeface="Courier New"/>
              </a:rPr>
              <a:t>ATGGGGCCCTGGCGCTTGCTGCACCAACTTCCTGTTGGGCCCGTGGTCCT</a:t>
            </a:r>
          </a:p>
          <a:p>
            <a:pPr defTabSz="457200" fontAlgn="auto">
              <a:spcBef>
                <a:spcPts val="0"/>
              </a:spcBef>
              <a:spcAft>
                <a:spcPts val="0"/>
              </a:spcAft>
            </a:pPr>
            <a:r>
              <a:rPr lang="en-US" sz="1800" b="1" dirty="0">
                <a:solidFill>
                  <a:srgbClr val="000090"/>
                </a:solidFill>
                <a:latin typeface="Courier New"/>
                <a:ea typeface="+mn-ea"/>
                <a:cs typeface="Courier New"/>
              </a:rPr>
              <a:t>TGGAGGCATGCAGTTCAGCAGACAGTGA</a:t>
            </a:r>
            <a:r>
              <a:rPr lang="en-US" sz="1800" dirty="0">
                <a:solidFill>
                  <a:prstClr val="black"/>
                </a:solidFill>
                <a:latin typeface="Courier New"/>
                <a:ea typeface="+mn-ea"/>
                <a:cs typeface="Courier New"/>
              </a:rPr>
              <a:t>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437161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Find all ORFs using </a:t>
            </a:r>
            <a:r>
              <a:rPr lang="en-US" b="1" dirty="0" err="1" smtClean="0">
                <a:solidFill>
                  <a:prstClr val="black"/>
                </a:solidFill>
                <a:latin typeface="Calibri"/>
                <a:ea typeface="+mn-ea"/>
                <a:cs typeface="+mn-cs"/>
              </a:rPr>
              <a:t>ORFfinder</a:t>
            </a:r>
            <a:endParaRPr lang="en-US" b="1" dirty="0">
              <a:solidFill>
                <a:prstClr val="black"/>
              </a:solidFill>
              <a:latin typeface="Calibri"/>
              <a:ea typeface="+mn-ea"/>
              <a:cs typeface="+mn-cs"/>
            </a:endParaRP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35820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pPr defTabSz="457200" fontAlgn="auto">
              <a:spcBef>
                <a:spcPts val="0"/>
              </a:spcBef>
              <a:spcAft>
                <a:spcPts val="0"/>
              </a:spcAft>
            </a:pPr>
            <a:r>
              <a:rPr lang="en-US" sz="2000" b="1" dirty="0" err="1" smtClean="0">
                <a:solidFill>
                  <a:prstClr val="black"/>
                </a:solidFill>
                <a:latin typeface="Calibri"/>
                <a:ea typeface="+mn-ea"/>
                <a:cs typeface="+mn-cs"/>
              </a:rPr>
              <a:t>ORFfinder</a:t>
            </a:r>
            <a:r>
              <a:rPr lang="en-US" sz="2000" b="1" dirty="0" smtClean="0">
                <a:solidFill>
                  <a:prstClr val="black"/>
                </a:solidFill>
                <a:latin typeface="Calibri"/>
                <a:ea typeface="+mn-ea"/>
                <a:cs typeface="+mn-cs"/>
              </a:rPr>
              <a:t> finds all open reading frames and provides translations</a:t>
            </a:r>
            <a:endParaRPr lang="en-US" sz="2000" b="1" dirty="0">
              <a:solidFill>
                <a:prstClr val="black"/>
              </a:solidFill>
              <a:latin typeface="Calibri"/>
              <a:ea typeface="+mn-ea"/>
              <a:cs typeface="+mn-cs"/>
            </a:endParaRP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ORFs can appear in random sequence – so further analysis is required</a:t>
            </a:r>
            <a:endParaRPr lang="en-US" sz="1800" dirty="0">
              <a:solidFill>
                <a:prstClr val="black"/>
              </a:solidFill>
              <a:latin typeface="Calibri"/>
              <a:ea typeface="+mn-ea"/>
              <a:cs typeface="+mn-cs"/>
            </a:endParaRP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coding vs. non-coding ORFs:  http://</a:t>
            </a:r>
            <a:r>
              <a:rPr lang="en-US" sz="1800" dirty="0" err="1" smtClean="0">
                <a:solidFill>
                  <a:prstClr val="black"/>
                </a:solidFill>
                <a:latin typeface="Calibri"/>
                <a:ea typeface="+mn-ea"/>
                <a:cs typeface="+mn-cs"/>
              </a:rPr>
              <a:t>TransDecoder.github.io</a:t>
            </a: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20662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dirty="0" smtClean="0"/>
              <a:t>Can we recognize functional domains in putative coding regions?</a:t>
            </a:r>
            <a:endParaRPr lang="en-US" dirty="0"/>
          </a:p>
        </p:txBody>
      </p:sp>
      <p:pic>
        <p:nvPicPr>
          <p:cNvPr id="4" name="Picture 3"/>
          <p:cNvPicPr>
            <a:picLocks noChangeAspect="1"/>
          </p:cNvPicPr>
          <p:nvPr/>
        </p:nvPicPr>
        <p:blipFill>
          <a:blip r:embed="rId3"/>
          <a:stretch>
            <a:fillRect/>
          </a:stretch>
        </p:blipFill>
        <p:spPr>
          <a:xfrm rot="16200000">
            <a:off x="2866440" y="356897"/>
            <a:ext cx="3620064" cy="5299774"/>
          </a:xfrm>
          <a:prstGeom prst="rect">
            <a:avLst/>
          </a:prstGeom>
        </p:spPr>
      </p:pic>
      <p:sp>
        <p:nvSpPr>
          <p:cNvPr id="11" name="TextBox 10"/>
          <p:cNvSpPr txBox="1"/>
          <p:nvPr/>
        </p:nvSpPr>
        <p:spPr>
          <a:xfrm>
            <a:off x="1209851" y="4908773"/>
            <a:ext cx="5891356" cy="461665"/>
          </a:xfrm>
          <a:prstGeom prst="rect">
            <a:avLst/>
          </a:prstGeom>
          <a:noFill/>
        </p:spPr>
        <p:txBody>
          <a:bodyPr wrap="none" rtlCol="0">
            <a:spAutoFit/>
          </a:bodyPr>
          <a:lstStyle/>
          <a:p>
            <a:pPr defTabSz="457200" fontAlgn="auto">
              <a:spcBef>
                <a:spcPts val="0"/>
              </a:spcBef>
              <a:spcAft>
                <a:spcPts val="0"/>
              </a:spcAft>
            </a:pPr>
            <a:r>
              <a:rPr lang="en-US" dirty="0" smtClean="0">
                <a:solidFill>
                  <a:prstClr val="black"/>
                </a:solidFill>
                <a:latin typeface="Calibri"/>
                <a:ea typeface="+mn-ea"/>
                <a:cs typeface="+mn-cs"/>
              </a:rPr>
              <a:t>Hints at </a:t>
            </a:r>
            <a:r>
              <a:rPr lang="en-US" u="sng" dirty="0" smtClean="0">
                <a:solidFill>
                  <a:prstClr val="black"/>
                </a:solidFill>
                <a:latin typeface="Calibri"/>
                <a:ea typeface="+mn-ea"/>
                <a:cs typeface="+mn-cs"/>
              </a:rPr>
              <a:t>substrate binding </a:t>
            </a:r>
            <a:r>
              <a:rPr lang="en-US" dirty="0" smtClean="0">
                <a:solidFill>
                  <a:prstClr val="black"/>
                </a:solidFill>
                <a:latin typeface="Calibri"/>
                <a:ea typeface="+mn-ea"/>
                <a:cs typeface="+mn-cs"/>
              </a:rPr>
              <a:t>or </a:t>
            </a:r>
            <a:r>
              <a:rPr lang="en-US" u="sng" dirty="0" smtClean="0">
                <a:solidFill>
                  <a:prstClr val="black"/>
                </a:solidFill>
                <a:latin typeface="Calibri"/>
                <a:ea typeface="+mn-ea"/>
                <a:cs typeface="+mn-cs"/>
              </a:rPr>
              <a:t>catalytic activity</a:t>
            </a:r>
            <a:endParaRPr lang="en-US" u="sng" dirty="0">
              <a:solidFill>
                <a:prstClr val="black"/>
              </a:solidFill>
              <a:latin typeface="Calibri"/>
              <a:ea typeface="+mn-ea"/>
              <a:cs typeface="+mn-cs"/>
            </a:endParaRPr>
          </a:p>
        </p:txBody>
      </p:sp>
      <p:sp>
        <p:nvSpPr>
          <p:cNvPr id="12" name="TextBox 11"/>
          <p:cNvSpPr txBox="1"/>
          <p:nvPr/>
        </p:nvSpPr>
        <p:spPr>
          <a:xfrm>
            <a:off x="1467086" y="5536971"/>
            <a:ext cx="2122213"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DNA, RNA, calcium, </a:t>
            </a:r>
            <a:r>
              <a:rPr lang="en-US" sz="1800" dirty="0" err="1" smtClean="0">
                <a:solidFill>
                  <a:prstClr val="black"/>
                </a:solidFill>
                <a:latin typeface="Calibri"/>
                <a:ea typeface="+mn-ea"/>
                <a:cs typeface="+mn-cs"/>
              </a:rPr>
              <a:t>phoshate</a:t>
            </a:r>
            <a:r>
              <a:rPr lang="en-US" sz="1800" dirty="0" smtClean="0">
                <a:solidFill>
                  <a:prstClr val="black"/>
                </a:solidFill>
                <a:latin typeface="Calibri"/>
                <a:ea typeface="+mn-ea"/>
                <a:cs typeface="+mn-cs"/>
              </a:rPr>
              <a:t>, etc.</a:t>
            </a:r>
            <a:endParaRPr lang="en-US" sz="1800" dirty="0">
              <a:solidFill>
                <a:prstClr val="black"/>
              </a:solidFill>
              <a:latin typeface="Calibri"/>
              <a:ea typeface="+mn-ea"/>
              <a:cs typeface="+mn-cs"/>
            </a:endParaRPr>
          </a:p>
        </p:txBody>
      </p:sp>
      <p:sp>
        <p:nvSpPr>
          <p:cNvPr id="13" name="TextBox 12"/>
          <p:cNvSpPr txBox="1"/>
          <p:nvPr/>
        </p:nvSpPr>
        <p:spPr>
          <a:xfrm>
            <a:off x="4517746" y="5547867"/>
            <a:ext cx="4099728"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err="1" smtClean="0">
                <a:solidFill>
                  <a:prstClr val="black"/>
                </a:solidFill>
                <a:latin typeface="Calibri"/>
                <a:ea typeface="+mn-ea"/>
                <a:cs typeface="+mn-cs"/>
              </a:rPr>
              <a:t>Glycoslase</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methylase</a:t>
            </a:r>
            <a:r>
              <a:rPr lang="en-US" sz="1800" dirty="0" smtClean="0">
                <a:solidFill>
                  <a:prstClr val="black"/>
                </a:solidFill>
                <a:latin typeface="Calibri"/>
                <a:ea typeface="+mn-ea"/>
                <a:cs typeface="+mn-cs"/>
              </a:rPr>
              <a:t>, kinase, nuclease, lipase, protease, etc.</a:t>
            </a:r>
            <a:endParaRPr lang="en-US" sz="1800" dirty="0">
              <a:solidFill>
                <a:prstClr val="black"/>
              </a:solidFill>
              <a:latin typeface="Calibri"/>
              <a:ea typeface="+mn-ea"/>
              <a:cs typeface="+mn-cs"/>
            </a:endParaRPr>
          </a:p>
        </p:txBody>
      </p:sp>
      <p:cxnSp>
        <p:nvCxnSpPr>
          <p:cNvPr id="15" name="Straight Connector 14"/>
          <p:cNvCxnSpPr>
            <a:endCxn id="12" idx="0"/>
          </p:cNvCxnSpPr>
          <p:nvPr/>
        </p:nvCxnSpPr>
        <p:spPr>
          <a:xfrm flipH="1">
            <a:off x="2528193" y="5311949"/>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311949"/>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9242352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Search the </a:t>
            </a:r>
            <a:r>
              <a:rPr lang="en-US" sz="2000" b="1" dirty="0" err="1" smtClean="0">
                <a:solidFill>
                  <a:prstClr val="black"/>
                </a:solidFill>
                <a:latin typeface="Calibri"/>
                <a:ea typeface="+mn-ea"/>
                <a:cs typeface="+mn-cs"/>
              </a:rPr>
              <a:t>Pfam</a:t>
            </a:r>
            <a:r>
              <a:rPr lang="en-US" sz="2000" b="1" dirty="0" smtClean="0">
                <a:solidFill>
                  <a:prstClr val="black"/>
                </a:solidFill>
                <a:latin typeface="Calibri"/>
                <a:ea typeface="+mn-ea"/>
                <a:cs typeface="+mn-cs"/>
              </a:rPr>
              <a:t> library of HMMs to identify potential functional domains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033196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Pfam</a:t>
            </a:r>
            <a:r>
              <a:rPr lang="en-US" b="1" dirty="0" smtClean="0">
                <a:solidFill>
                  <a:prstClr val="black"/>
                </a:solidFill>
                <a:latin typeface="Calibri"/>
                <a:ea typeface="+mn-ea"/>
                <a:cs typeface="+mn-cs"/>
              </a:rPr>
              <a:t> report illustrating modular domain architecture</a:t>
            </a:r>
            <a:endParaRPr lang="en-US"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8551297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pPr defTabSz="457200" fontAlgn="auto">
              <a:spcBef>
                <a:spcPts val="0"/>
              </a:spcBef>
              <a:spcAft>
                <a:spcPts val="0"/>
              </a:spcAft>
            </a:pPr>
            <a:r>
              <a:rPr lang="en-US" b="1" dirty="0" err="1" smtClean="0">
                <a:solidFill>
                  <a:prstClr val="black"/>
                </a:solidFill>
                <a:latin typeface="Calibri"/>
                <a:ea typeface="+mn-ea"/>
                <a:cs typeface="+mn-cs"/>
              </a:rPr>
              <a:t>Transmembrane</a:t>
            </a:r>
            <a:r>
              <a:rPr lang="en-US" b="1" dirty="0" smtClean="0">
                <a:solidFill>
                  <a:prstClr val="black"/>
                </a:solidFill>
                <a:latin typeface="Calibri"/>
                <a:ea typeface="+mn-ea"/>
                <a:cs typeface="+mn-cs"/>
              </a:rPr>
              <a:t> Proteins</a:t>
            </a:r>
            <a:endParaRPr lang="en-US" b="1" dirty="0">
              <a:solidFill>
                <a:prstClr val="black"/>
              </a:solidFill>
              <a:latin typeface="Calibri"/>
              <a:ea typeface="+mn-ea"/>
              <a:cs typeface="+mn-cs"/>
            </a:endParaRPr>
          </a:p>
        </p:txBody>
      </p:sp>
      <p:sp>
        <p:nvSpPr>
          <p:cNvPr id="8" name="TextBox 7"/>
          <p:cNvSpPr txBox="1"/>
          <p:nvPr/>
        </p:nvSpPr>
        <p:spPr>
          <a:xfrm>
            <a:off x="1998370" y="6413500"/>
            <a:ext cx="5333611" cy="338554"/>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ea typeface="+mn-ea"/>
                <a:cs typeface="+mn-cs"/>
              </a:rPr>
              <a:t>From: https://</a:t>
            </a:r>
            <a:r>
              <a:rPr lang="en-US" sz="1600" dirty="0" err="1">
                <a:solidFill>
                  <a:prstClr val="black"/>
                </a:solidFill>
                <a:latin typeface="Calibri"/>
                <a:ea typeface="+mn-ea"/>
                <a:cs typeface="+mn-cs"/>
              </a:rPr>
              <a:t>en.wikipedia.org</a:t>
            </a:r>
            <a:r>
              <a:rPr lang="en-US" sz="1600" dirty="0">
                <a:solidFill>
                  <a:prstClr val="black"/>
                </a:solidFill>
                <a:latin typeface="Calibri"/>
                <a:ea typeface="+mn-ea"/>
                <a:cs typeface="+mn-cs"/>
              </a:rPr>
              <a:t>/wiki/</a:t>
            </a:r>
            <a:r>
              <a:rPr lang="en-US" sz="1600" dirty="0" err="1">
                <a:solidFill>
                  <a:prstClr val="black"/>
                </a:solidFill>
                <a:latin typeface="Calibri"/>
                <a:ea typeface="+mn-ea"/>
                <a:cs typeface="+mn-cs"/>
              </a:rPr>
              <a:t>Transmembrane_protein</a:t>
            </a:r>
            <a:endParaRPr lang="en-US" sz="1600" dirty="0">
              <a:solidFill>
                <a:prstClr val="black"/>
              </a:solidFill>
              <a:latin typeface="Calibri"/>
              <a:ea typeface="+mn-ea"/>
              <a:cs typeface="+mn-cs"/>
            </a:endParaRPr>
          </a:p>
        </p:txBody>
      </p:sp>
      <p:sp>
        <p:nvSpPr>
          <p:cNvPr id="9" name="TextBox 8"/>
          <p:cNvSpPr txBox="1"/>
          <p:nvPr/>
        </p:nvSpPr>
        <p:spPr>
          <a:xfrm>
            <a:off x="386811" y="4825999"/>
            <a:ext cx="3029489" cy="646331"/>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Single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α-helix (</a:t>
            </a:r>
            <a:r>
              <a:rPr lang="en-US" sz="1800" dirty="0" err="1">
                <a:solidFill>
                  <a:prstClr val="black"/>
                </a:solidFill>
                <a:latin typeface="Calibri"/>
                <a:ea typeface="+mn-ea"/>
                <a:cs typeface="+mn-cs"/>
              </a:rPr>
              <a:t>bitopic</a:t>
            </a:r>
            <a:r>
              <a:rPr lang="en-US" sz="1800" dirty="0">
                <a:solidFill>
                  <a:prstClr val="black"/>
                </a:solidFill>
                <a:latin typeface="Calibri"/>
                <a:ea typeface="+mn-ea"/>
                <a:cs typeface="+mn-cs"/>
              </a:rPr>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Membrane</a:t>
            </a:r>
            <a:endParaRPr lang="en-US" sz="1400" dirty="0">
              <a:solidFill>
                <a:prstClr val="black"/>
              </a:solidFill>
              <a:latin typeface="Calibri"/>
              <a:ea typeface="+mn-ea"/>
              <a:cs typeface="+mn-cs"/>
            </a:endParaRPr>
          </a:p>
        </p:txBody>
      </p:sp>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9840576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54.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698501"/>
            <a:ext cx="8686915" cy="5867400"/>
          </a:xfrm>
          <a:prstGeom prst="rect">
            <a:avLst/>
          </a:prstGeom>
        </p:spPr>
      </p:pic>
      <p:sp>
        <p:nvSpPr>
          <p:cNvPr id="2" name="TextBox 1"/>
          <p:cNvSpPr txBox="1"/>
          <p:nvPr/>
        </p:nvSpPr>
        <p:spPr>
          <a:xfrm>
            <a:off x="1575582" y="120759"/>
            <a:ext cx="662710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Using TMHMM to identify putative </a:t>
            </a:r>
            <a:r>
              <a:rPr lang="en-US" sz="2000" b="1" dirty="0" err="1" smtClean="0">
                <a:solidFill>
                  <a:prstClr val="black"/>
                </a:solidFill>
                <a:latin typeface="Calibri"/>
                <a:ea typeface="+mn-ea"/>
                <a:cs typeface="+mn-cs"/>
              </a:rPr>
              <a:t>transmembrane</a:t>
            </a:r>
            <a:r>
              <a:rPr lang="en-US" sz="2000" b="1" dirty="0" smtClean="0">
                <a:solidFill>
                  <a:prstClr val="black"/>
                </a:solidFill>
                <a:latin typeface="Calibri"/>
                <a:ea typeface="+mn-ea"/>
                <a:cs typeface="+mn-cs"/>
              </a:rPr>
              <a:t> proteins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97081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5877272"/>
            <a:ext cx="4200226" cy="369332"/>
          </a:xfrm>
          <a:prstGeom prst="rect">
            <a:avLst/>
          </a:prstGeom>
          <a:noFill/>
        </p:spPr>
        <p:txBody>
          <a:bodyPr wrap="none" rtlCol="0">
            <a:spAutoFit/>
          </a:bodyPr>
          <a:lstStyle/>
          <a:p>
            <a:pPr defTabSz="457200" fontAlgn="auto">
              <a:spcBef>
                <a:spcPts val="0"/>
              </a:spcBef>
              <a:spcAft>
                <a:spcPts val="0"/>
              </a:spcAft>
            </a:pPr>
            <a:r>
              <a:rPr lang="en-US" sz="1800" dirty="0">
                <a:solidFill>
                  <a:prstClr val="black"/>
                </a:solidFill>
                <a:latin typeface="Calibri"/>
                <a:ea typeface="+mn-ea"/>
                <a:cs typeface="+mn-cs"/>
              </a:rPr>
              <a:t>http://</a:t>
            </a:r>
            <a:r>
              <a:rPr lang="en-US" sz="1800" dirty="0" err="1">
                <a:solidFill>
                  <a:prstClr val="black"/>
                </a:solidFill>
                <a:latin typeface="Calibri"/>
                <a:ea typeface="+mn-ea"/>
                <a:cs typeface="+mn-cs"/>
              </a:rPr>
              <a:t>www.cbs.dtu.dk</a:t>
            </a:r>
            <a:r>
              <a:rPr lang="en-US" sz="1800" dirty="0">
                <a:solidFill>
                  <a:prstClr val="black"/>
                </a:solidFill>
                <a:latin typeface="Calibri"/>
                <a:ea typeface="+mn-ea"/>
                <a:cs typeface="+mn-cs"/>
              </a:rPr>
              <a:t>/services/TMHMM/</a:t>
            </a:r>
          </a:p>
        </p:txBody>
      </p:sp>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pPr defTabSz="457200" fontAlgn="auto">
              <a:spcBef>
                <a:spcPts val="0"/>
              </a:spcBef>
              <a:spcAft>
                <a:spcPts val="0"/>
              </a:spcAft>
            </a:pPr>
            <a:r>
              <a:rPr lang="en-US" sz="1400" dirty="0">
                <a:solidFill>
                  <a:prstClr val="black"/>
                </a:solidFill>
                <a:latin typeface="Calibri"/>
                <a:ea typeface="+mn-ea"/>
                <a:cs typeface="+mn-cs"/>
              </a:rPr>
              <a:t>Topology=i36-55o59-81i93-110o125-147i174-196o206-228i241-260o280-302i309-328o338-360i373-395o448-467i</a:t>
            </a:r>
          </a:p>
          <a:p>
            <a:pPr defTabSz="457200" fontAlgn="auto">
              <a:spcBef>
                <a:spcPts val="0"/>
              </a:spcBef>
              <a:spcAft>
                <a:spcPts val="0"/>
              </a:spcAft>
            </a:pPr>
            <a:endParaRPr lang="en-US" sz="1100" dirty="0">
              <a:solidFill>
                <a:prstClr val="black"/>
              </a:solidFill>
              <a:latin typeface="Calibri"/>
              <a:ea typeface="+mn-ea"/>
              <a:cs typeface="+mn-cs"/>
            </a:endParaRPr>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pPr defTabSz="457200" fontAlgn="auto">
              <a:spcBef>
                <a:spcPts val="0"/>
              </a:spcBef>
              <a:spcAft>
                <a:spcPts val="0"/>
              </a:spcAft>
            </a:pPr>
            <a:r>
              <a:rPr lang="en-US" sz="3200" b="1" dirty="0" smtClean="0">
                <a:solidFill>
                  <a:prstClr val="black"/>
                </a:solidFill>
                <a:latin typeface="Calibri"/>
                <a:ea typeface="+mn-ea"/>
                <a:cs typeface="+mn-cs"/>
              </a:rPr>
              <a:t>Trans-membrane Domains via </a:t>
            </a:r>
            <a:r>
              <a:rPr lang="en-US" sz="3200" b="1" dirty="0" err="1" smtClean="0">
                <a:solidFill>
                  <a:prstClr val="black"/>
                </a:solidFill>
                <a:latin typeface="Calibri"/>
                <a:ea typeface="+mn-ea"/>
                <a:cs typeface="+mn-cs"/>
              </a:rPr>
              <a:t>TmHMM</a:t>
            </a:r>
            <a:endParaRPr lang="en-US" sz="3200" b="1" dirty="0">
              <a:solidFill>
                <a:prstClr val="black"/>
              </a:solidFill>
              <a:latin typeface="Calibri"/>
              <a:ea typeface="+mn-ea"/>
              <a:cs typeface="+mn-cs"/>
            </a:endParaRPr>
          </a:p>
        </p:txBody>
      </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472709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pPr defTabSz="457200" fontAlgn="auto">
              <a:spcBef>
                <a:spcPts val="0"/>
              </a:spcBef>
              <a:spcAft>
                <a:spcPts val="0"/>
              </a:spcAft>
            </a:pPr>
            <a:r>
              <a:rPr lang="en-US" sz="2800" b="1" dirty="0" smtClean="0">
                <a:solidFill>
                  <a:prstClr val="black"/>
                </a:solidFill>
                <a:latin typeface="Calibri"/>
                <a:ea typeface="+mn-ea"/>
                <a:cs typeface="+mn-cs"/>
              </a:rPr>
              <a:t>Predicting Secreted Proteins</a:t>
            </a:r>
            <a:endParaRPr lang="en-US" sz="2800" b="1" dirty="0">
              <a:solidFill>
                <a:prstClr val="black"/>
              </a:solidFill>
              <a:latin typeface="Calibri"/>
              <a:ea typeface="+mn-ea"/>
              <a:cs typeface="+mn-cs"/>
            </a:endParaRPr>
          </a:p>
        </p:txBody>
      </p:sp>
      <p:pic>
        <p:nvPicPr>
          <p:cNvPr id="2" name="Picture 1"/>
          <p:cNvPicPr>
            <a:picLocks noChangeAspect="1"/>
          </p:cNvPicPr>
          <p:nvPr/>
        </p:nvPicPr>
        <p:blipFill>
          <a:blip r:embed="rId3"/>
          <a:stretch>
            <a:fillRect/>
          </a:stretch>
        </p:blipFill>
        <p:spPr>
          <a:xfrm>
            <a:off x="107851" y="1498600"/>
            <a:ext cx="5254171" cy="4597400"/>
          </a:xfrm>
          <a:prstGeom prst="rect">
            <a:avLst/>
          </a:prstGeom>
        </p:spPr>
      </p:pic>
      <p:sp>
        <p:nvSpPr>
          <p:cNvPr id="5" name="TextBox 4"/>
          <p:cNvSpPr txBox="1"/>
          <p:nvPr/>
        </p:nvSpPr>
        <p:spPr>
          <a:xfrm>
            <a:off x="372234" y="5965195"/>
            <a:ext cx="4159349" cy="261610"/>
          </a:xfrm>
          <a:prstGeom prst="rect">
            <a:avLst/>
          </a:prstGeom>
          <a:noFill/>
        </p:spPr>
        <p:txBody>
          <a:bodyPr wrap="square" rtlCol="0">
            <a:spAutoFit/>
          </a:bodyPr>
          <a:lstStyle/>
          <a:p>
            <a:pPr defTabSz="457200" fontAlgn="auto">
              <a:spcBef>
                <a:spcPts val="0"/>
              </a:spcBef>
              <a:spcAft>
                <a:spcPts val="0"/>
              </a:spcAft>
            </a:pPr>
            <a:r>
              <a:rPr lang="en-US" sz="1100" dirty="0" smtClean="0">
                <a:solidFill>
                  <a:prstClr val="black"/>
                </a:solidFill>
                <a:latin typeface="Calibri"/>
                <a:ea typeface="+mn-ea"/>
                <a:cs typeface="+mn-cs"/>
              </a:rPr>
              <a:t>(from: </a:t>
            </a:r>
            <a:r>
              <a:rPr lang="en-US" sz="1100" dirty="0">
                <a:solidFill>
                  <a:prstClr val="black"/>
                </a:solidFill>
                <a:latin typeface="Calibri"/>
                <a:ea typeface="+mn-ea"/>
                <a:cs typeface="+mn-cs"/>
                <a:hlinkClick r:id="rId4"/>
              </a:rPr>
              <a:t>https://courses.washington.edu/conj/cell/</a:t>
            </a:r>
            <a:r>
              <a:rPr lang="en-US" sz="1100" dirty="0" smtClean="0">
                <a:solidFill>
                  <a:prstClr val="black"/>
                </a:solidFill>
                <a:latin typeface="Calibri"/>
                <a:ea typeface="+mn-ea"/>
                <a:cs typeface="+mn-cs"/>
                <a:hlinkClick r:id="rId4"/>
              </a:rPr>
              <a:t>secretion.htm</a:t>
            </a:r>
            <a:r>
              <a:rPr lang="en-US" sz="1100" dirty="0" smtClean="0">
                <a:solidFill>
                  <a:prstClr val="black"/>
                </a:solidFill>
                <a:latin typeface="Calibri"/>
                <a:ea typeface="+mn-ea"/>
                <a:cs typeface="+mn-cs"/>
              </a:rPr>
              <a:t>)</a:t>
            </a:r>
            <a:endParaRPr lang="en-US" sz="1100" dirty="0">
              <a:solidFill>
                <a:prstClr val="black"/>
              </a:solidFill>
              <a:latin typeface="Calibri"/>
              <a:ea typeface="+mn-ea"/>
              <a:cs typeface="+mn-cs"/>
            </a:endParaRP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pPr defTabSz="457200" fontAlgn="auto">
                <a:spcBef>
                  <a:spcPts val="0"/>
                </a:spcBef>
                <a:spcAft>
                  <a:spcPts val="0"/>
                </a:spcAft>
              </a:pPr>
              <a:r>
                <a:rPr lang="it-IT" sz="1100" dirty="0" smtClean="0">
                  <a:solidFill>
                    <a:prstClr val="black"/>
                  </a:solidFill>
                  <a:latin typeface="Calibri"/>
                  <a:ea typeface="+mn-ea"/>
                  <a:cs typeface="+mn-cs"/>
                </a:rPr>
                <a:t>(from: Vaccine </a:t>
              </a:r>
              <a:r>
                <a:rPr lang="it-IT" sz="1100" dirty="0">
                  <a:solidFill>
                    <a:prstClr val="black"/>
                  </a:solidFill>
                  <a:latin typeface="Calibri"/>
                  <a:ea typeface="+mn-ea"/>
                  <a:cs typeface="+mn-cs"/>
                </a:rPr>
                <a:t>23(15):1770-</a:t>
              </a:r>
              <a:r>
                <a:rPr lang="it-IT" sz="1100" dirty="0" smtClean="0">
                  <a:solidFill>
                    <a:prstClr val="black"/>
                  </a:solidFill>
                  <a:latin typeface="Calibri"/>
                  <a:ea typeface="+mn-ea"/>
                  <a:cs typeface="+mn-cs"/>
                </a:rPr>
                <a:t>8)</a:t>
              </a:r>
              <a:endParaRPr lang="en-US" sz="1100" dirty="0">
                <a:solidFill>
                  <a:prstClr val="black"/>
                </a:solidFill>
                <a:latin typeface="Calibri"/>
                <a:ea typeface="+mn-ea"/>
                <a:cs typeface="+mn-cs"/>
              </a:endParaRPr>
            </a:p>
          </p:txBody>
        </p:sp>
      </p:gr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4844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0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620688"/>
            <a:ext cx="7869447" cy="5913242"/>
          </a:xfrm>
          <a:prstGeom prst="rect">
            <a:avLst/>
          </a:prstGeom>
        </p:spPr>
      </p:pic>
      <p:sp>
        <p:nvSpPr>
          <p:cNvPr id="3" name="TextBox 2"/>
          <p:cNvSpPr txBox="1"/>
          <p:nvPr/>
        </p:nvSpPr>
        <p:spPr>
          <a:xfrm>
            <a:off x="1641612" y="24368"/>
            <a:ext cx="5378395" cy="677108"/>
          </a:xfrm>
          <a:prstGeom prst="rect">
            <a:avLst/>
          </a:prstGeom>
          <a:noFill/>
        </p:spPr>
        <p:txBody>
          <a:bodyPr wrap="none" rtlCol="0">
            <a:spAutoFit/>
          </a:bodyPr>
          <a:lstStyle/>
          <a:p>
            <a:pPr algn="ctr" defTabSz="457200" fontAlgn="auto">
              <a:spcBef>
                <a:spcPts val="0"/>
              </a:spcBef>
              <a:spcAft>
                <a:spcPts val="0"/>
              </a:spcAft>
            </a:pPr>
            <a:r>
              <a:rPr lang="en-US" sz="2000" b="1" dirty="0" err="1" smtClean="0">
                <a:solidFill>
                  <a:prstClr val="black"/>
                </a:solidFill>
                <a:latin typeface="Calibri"/>
                <a:ea typeface="+mn-ea"/>
                <a:cs typeface="+mn-cs"/>
              </a:rPr>
              <a:t>SignalP</a:t>
            </a:r>
            <a:r>
              <a:rPr lang="en-US" sz="2000" b="1" dirty="0" smtClean="0">
                <a:solidFill>
                  <a:prstClr val="black"/>
                </a:solidFill>
                <a:latin typeface="Calibri"/>
                <a:ea typeface="+mn-ea"/>
                <a:cs typeface="+mn-cs"/>
              </a:rPr>
              <a:t>:  Prediction of N-terminal signal peptides</a:t>
            </a:r>
          </a:p>
          <a:p>
            <a:pPr algn="ctr" defTabSz="457200" fontAlgn="auto">
              <a:spcBef>
                <a:spcPts val="0"/>
              </a:spcBef>
              <a:spcAft>
                <a:spcPts val="0"/>
              </a:spcAft>
            </a:pPr>
            <a:r>
              <a:rPr lang="en-US" sz="1800" dirty="0" smtClean="0">
                <a:solidFill>
                  <a:prstClr val="black"/>
                </a:solidFill>
                <a:latin typeface="Calibri"/>
                <a:ea typeface="+mn-ea"/>
                <a:cs typeface="+mn-cs"/>
              </a:rPr>
              <a:t>(predict secreted proteins)</a:t>
            </a:r>
            <a:endParaRPr lang="en-US" sz="1800"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177863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9.0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04664"/>
            <a:ext cx="5930900" cy="6204766"/>
          </a:xfrm>
          <a:prstGeom prst="rect">
            <a:avLst/>
          </a:prstGeom>
        </p:spPr>
      </p:pic>
      <p:sp>
        <p:nvSpPr>
          <p:cNvPr id="2" name="TextBox 1"/>
          <p:cNvSpPr txBox="1"/>
          <p:nvPr/>
        </p:nvSpPr>
        <p:spPr>
          <a:xfrm>
            <a:off x="2159000" y="-27384"/>
            <a:ext cx="5424382"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SignalP</a:t>
            </a:r>
            <a:r>
              <a:rPr lang="en-US" b="1" dirty="0" smtClean="0">
                <a:solidFill>
                  <a:prstClr val="black"/>
                </a:solidFill>
                <a:latin typeface="Calibri"/>
                <a:ea typeface="+mn-ea"/>
                <a:cs typeface="+mn-cs"/>
              </a:rPr>
              <a:t> predicted signal peptide</a:t>
            </a:r>
            <a:endParaRPr lang="en-US" b="1" dirty="0">
              <a:solidFill>
                <a:prstClr val="black"/>
              </a:solidFill>
              <a:latin typeface="Calibri"/>
              <a:ea typeface="+mn-ea"/>
              <a:cs typeface="+mn-cs"/>
            </a:endParaRPr>
          </a:p>
        </p:txBody>
      </p:sp>
      <p:sp>
        <p:nvSpPr>
          <p:cNvPr id="3" name="TextBox 2"/>
          <p:cNvSpPr txBox="1"/>
          <p:nvPr/>
        </p:nvSpPr>
        <p:spPr>
          <a:xfrm>
            <a:off x="2020916" y="3649420"/>
            <a:ext cx="2068633"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9DE89A"/>
                </a:solidFill>
                <a:latin typeface="Calibri"/>
                <a:ea typeface="+mn-ea"/>
                <a:cs typeface="+mn-cs"/>
              </a:rPr>
              <a:t>Signal peptide score</a:t>
            </a:r>
            <a:endParaRPr lang="en-US" sz="1800" dirty="0">
              <a:solidFill>
                <a:srgbClr val="9DE89A"/>
              </a:solidFill>
              <a:latin typeface="Calibri"/>
              <a:ea typeface="+mn-ea"/>
              <a:cs typeface="+mn-cs"/>
            </a:endParaRPr>
          </a:p>
        </p:txBody>
      </p:sp>
      <p:sp>
        <p:nvSpPr>
          <p:cNvPr id="4" name="TextBox 3"/>
          <p:cNvSpPr txBox="1"/>
          <p:nvPr/>
        </p:nvSpPr>
        <p:spPr>
          <a:xfrm>
            <a:off x="5870056" y="4645677"/>
            <a:ext cx="1969221"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FF969A"/>
                </a:solidFill>
                <a:latin typeface="Calibri"/>
                <a:ea typeface="+mn-ea"/>
                <a:cs typeface="+mn-cs"/>
              </a:rPr>
              <a:t>Cleavage site score</a:t>
            </a:r>
            <a:endParaRPr lang="en-US" sz="1800" dirty="0">
              <a:solidFill>
                <a:srgbClr val="FF969A"/>
              </a:solidFill>
              <a:latin typeface="Calibri"/>
              <a:ea typeface="+mn-ea"/>
              <a:cs typeface="+mn-cs"/>
            </a:endParaRPr>
          </a:p>
        </p:txBody>
      </p:sp>
      <p:sp>
        <p:nvSpPr>
          <p:cNvPr id="6" name="TextBox 5"/>
          <p:cNvSpPr txBox="1"/>
          <p:nvPr/>
        </p:nvSpPr>
        <p:spPr>
          <a:xfrm>
            <a:off x="4742824" y="3970527"/>
            <a:ext cx="170266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8FC1FF"/>
                </a:solidFill>
                <a:latin typeface="Calibri"/>
                <a:ea typeface="+mn-ea"/>
                <a:cs typeface="+mn-cs"/>
              </a:rPr>
              <a:t>Combined score</a:t>
            </a:r>
            <a:endParaRPr lang="en-US" sz="1800" dirty="0">
              <a:solidFill>
                <a:srgbClr val="8FC1FF"/>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2144367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447531"/>
            <a:ext cx="7977749" cy="6005805"/>
          </a:xfrm>
          <a:prstGeom prst="rect">
            <a:avLst/>
          </a:prstGeom>
        </p:spPr>
      </p:pic>
      <p:sp>
        <p:nvSpPr>
          <p:cNvPr id="2" name="TextBox 1"/>
          <p:cNvSpPr txBox="1"/>
          <p:nvPr/>
        </p:nvSpPr>
        <p:spPr>
          <a:xfrm>
            <a:off x="948568" y="-99392"/>
            <a:ext cx="762420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Transcriptome-scale functional annotation using </a:t>
            </a:r>
            <a:r>
              <a:rPr lang="en-US" b="1" dirty="0" err="1" smtClean="0">
                <a:solidFill>
                  <a:prstClr val="black"/>
                </a:solidFill>
                <a:latin typeface="Calibri"/>
                <a:ea typeface="+mn-ea"/>
                <a:cs typeface="+mn-cs"/>
              </a:rPr>
              <a:t>Trinotate</a:t>
            </a:r>
            <a:r>
              <a:rPr lang="en-US" b="1" dirty="0" smtClean="0">
                <a:solidFill>
                  <a:prstClr val="black"/>
                </a:solidFill>
                <a:latin typeface="Calibri"/>
                <a:ea typeface="+mn-ea"/>
                <a:cs typeface="+mn-cs"/>
              </a:rPr>
              <a:t> </a:t>
            </a:r>
            <a:endParaRPr lang="en-US" b="1" dirty="0">
              <a:solidFill>
                <a:prstClr val="black"/>
              </a:solidFill>
              <a:latin typeface="Calibri"/>
              <a:ea typeface="+mn-ea"/>
              <a:cs typeface="+mn-cs"/>
            </a:endParaRPr>
          </a:p>
        </p:txBody>
      </p:sp>
      <p:sp>
        <p:nvSpPr>
          <p:cNvPr id="3" name="TextBox 2"/>
          <p:cNvSpPr txBox="1"/>
          <p:nvPr/>
        </p:nvSpPr>
        <p:spPr>
          <a:xfrm>
            <a:off x="443803" y="2999505"/>
            <a:ext cx="2550498"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rPr>
              <a:t>TransDecoder</a:t>
            </a:r>
            <a:endParaRPr lang="en-US" sz="3200" b="1" dirty="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endParaRPr>
          </a:p>
        </p:txBody>
      </p:sp>
      <p:sp>
        <p:nvSpPr>
          <p:cNvPr id="5" name="TextBox 4"/>
          <p:cNvSpPr txBox="1"/>
          <p:nvPr/>
        </p:nvSpPr>
        <p:spPr>
          <a:xfrm>
            <a:off x="6832880" y="2443787"/>
            <a:ext cx="1722747" cy="584776"/>
          </a:xfrm>
          <a:prstGeom prst="rect">
            <a:avLst/>
          </a:prstGeom>
          <a:noFill/>
        </p:spPr>
        <p:txBody>
          <a:bodyPr wrap="none" rtlCol="0">
            <a:spAutoFit/>
          </a:bodyPr>
          <a:lstStyle/>
          <a:p>
            <a:pPr defTabSz="457200" fontAlgn="auto">
              <a:spcBef>
                <a:spcPts val="0"/>
              </a:spcBef>
              <a:spcAft>
                <a:spcPts val="0"/>
              </a:spcAft>
            </a:pPr>
            <a:r>
              <a:rPr lang="en-US" sz="32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rPr>
              <a:t>TMHMM</a:t>
            </a:r>
            <a:endParaRPr lang="en-US" sz="32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endParaRPr>
          </a:p>
        </p:txBody>
      </p:sp>
      <p:sp>
        <p:nvSpPr>
          <p:cNvPr id="6" name="TextBox 5"/>
          <p:cNvSpPr txBox="1"/>
          <p:nvPr/>
        </p:nvSpPr>
        <p:spPr>
          <a:xfrm>
            <a:off x="6561332" y="3268492"/>
            <a:ext cx="1415973"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rPr>
              <a:t>SignalP</a:t>
            </a:r>
            <a:endParaRPr lang="en-US" sz="32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9355737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There’s no substitute for experimentally validating protein functions</a:t>
            </a:r>
            <a:endParaRPr lang="en-US" sz="3600" dirty="0"/>
          </a:p>
        </p:txBody>
      </p:sp>
      <p:pic>
        <p:nvPicPr>
          <p:cNvPr id="4" name="Picture 3"/>
          <p:cNvPicPr>
            <a:picLocks noChangeAspect="1"/>
          </p:cNvPicPr>
          <p:nvPr/>
        </p:nvPicPr>
        <p:blipFill>
          <a:blip r:embed="rId3"/>
          <a:stretch>
            <a:fillRect/>
          </a:stretch>
        </p:blipFill>
        <p:spPr>
          <a:xfrm>
            <a:off x="2060075" y="2083068"/>
            <a:ext cx="5409054" cy="3371136"/>
          </a:xfrm>
          <a:prstGeom prst="rect">
            <a:avLst/>
          </a:prstGeom>
        </p:spPr>
      </p:pic>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412837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680403"/>
            <a:ext cx="5046494" cy="3287353"/>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409" y="2580127"/>
            <a:ext cx="3900336" cy="3554737"/>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27584" y="2132856"/>
            <a:ext cx="7471817" cy="400110"/>
          </a:xfrm>
          <a:prstGeom prst="rect">
            <a:avLst/>
          </a:prstGeom>
          <a:noFill/>
        </p:spPr>
        <p:txBody>
          <a:bodyPr wrap="none" rtlCol="0">
            <a:spAutoFit/>
          </a:bodyPr>
          <a:lstStyle/>
          <a:p>
            <a:r>
              <a:rPr lang="en-US" sz="2000" b="1" dirty="0" smtClean="0"/>
              <a:t>Transcriptome Assembly is Just the End of the Beginning</a:t>
            </a:r>
            <a:r>
              <a:rPr lang="is-IS" sz="2000" b="1" dirty="0" smtClean="0"/>
              <a:t>…</a:t>
            </a:r>
            <a:endParaRPr lang="en-US" sz="2000" b="1" dirty="0"/>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2" name="TextBox 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7166732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9-08 at 7.58.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53" y="397109"/>
            <a:ext cx="4511789" cy="4112011"/>
          </a:xfrm>
          <a:prstGeom prst="rect">
            <a:avLst/>
          </a:prstGeom>
        </p:spPr>
      </p:pic>
      <p:sp>
        <p:nvSpPr>
          <p:cNvPr id="8" name="TextBox 7"/>
          <p:cNvSpPr txBox="1"/>
          <p:nvPr/>
        </p:nvSpPr>
        <p:spPr>
          <a:xfrm>
            <a:off x="539552" y="44624"/>
            <a:ext cx="8646267" cy="400110"/>
          </a:xfrm>
          <a:prstGeom prst="rect">
            <a:avLst/>
          </a:prstGeom>
          <a:noFill/>
        </p:spPr>
        <p:txBody>
          <a:bodyPr wrap="none" rtlCol="0">
            <a:spAutoFit/>
          </a:bodyPr>
          <a:lstStyle/>
          <a:p>
            <a:r>
              <a:rPr lang="en-US" sz="2000" b="1" dirty="0" smtClean="0"/>
              <a:t>Trinity Framework for De novo Transcriptome Assembly and Analysis</a:t>
            </a:r>
            <a:endParaRPr lang="en-US" sz="2000" b="1" dirty="0"/>
          </a:p>
        </p:txBody>
      </p:sp>
      <p:sp>
        <p:nvSpPr>
          <p:cNvPr id="6" name="TextBox 5"/>
          <p:cNvSpPr txBox="1"/>
          <p:nvPr/>
        </p:nvSpPr>
        <p:spPr>
          <a:xfrm>
            <a:off x="18523" y="3933056"/>
            <a:ext cx="1209899" cy="523220"/>
          </a:xfrm>
          <a:prstGeom prst="rect">
            <a:avLst/>
          </a:prstGeom>
          <a:noFill/>
        </p:spPr>
        <p:txBody>
          <a:bodyPr wrap="none" rtlCol="0">
            <a:spAutoFit/>
          </a:bodyPr>
          <a:lstStyle/>
          <a:p>
            <a:r>
              <a:rPr lang="en-US" sz="1400" dirty="0" err="1" smtClean="0">
                <a:solidFill>
                  <a:srgbClr val="660066"/>
                </a:solidFill>
              </a:rPr>
              <a:t>Bioconductor</a:t>
            </a:r>
            <a:r>
              <a:rPr lang="en-US" sz="1400" dirty="0" smtClean="0">
                <a:solidFill>
                  <a:srgbClr val="660066"/>
                </a:solidFill>
              </a:rPr>
              <a:t>,</a:t>
            </a:r>
          </a:p>
          <a:p>
            <a:r>
              <a:rPr lang="en-US" sz="1400" dirty="0" smtClean="0">
                <a:solidFill>
                  <a:srgbClr val="660066"/>
                </a:solidFill>
              </a:rPr>
              <a:t>&amp; Trinity</a:t>
            </a:r>
            <a:endParaRPr lang="en-US" sz="1400" dirty="0">
              <a:solidFill>
                <a:srgbClr val="660066"/>
              </a:solidFill>
            </a:endParaRPr>
          </a:p>
        </p:txBody>
      </p:sp>
      <p:pic>
        <p:nvPicPr>
          <p:cNvPr id="22" name="Picture 21"/>
          <p:cNvPicPr>
            <a:picLocks noChangeAspect="1"/>
          </p:cNvPicPr>
          <p:nvPr/>
        </p:nvPicPr>
        <p:blipFill>
          <a:blip r:embed="rId4"/>
          <a:stretch>
            <a:fillRect/>
          </a:stretch>
        </p:blipFill>
        <p:spPr>
          <a:xfrm>
            <a:off x="3707904" y="2636912"/>
            <a:ext cx="666087" cy="439516"/>
          </a:xfrm>
          <a:prstGeom prst="rect">
            <a:avLst/>
          </a:prstGeom>
        </p:spPr>
      </p:pic>
      <p:grpSp>
        <p:nvGrpSpPr>
          <p:cNvPr id="10" name="Group 9"/>
          <p:cNvGrpSpPr/>
          <p:nvPr/>
        </p:nvGrpSpPr>
        <p:grpSpPr>
          <a:xfrm>
            <a:off x="4788024" y="3861048"/>
            <a:ext cx="3960440" cy="2304256"/>
            <a:chOff x="5004048" y="4149080"/>
            <a:chExt cx="3960440" cy="2304256"/>
          </a:xfrm>
        </p:grpSpPr>
        <p:pic>
          <p:nvPicPr>
            <p:cNvPr id="2" name="Picture 1" descr="Screen Shot 2018-05-20 at 10.09.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168" y="4293096"/>
              <a:ext cx="2095004" cy="471039"/>
            </a:xfrm>
            <a:prstGeom prst="rect">
              <a:avLst/>
            </a:prstGeom>
          </p:spPr>
        </p:pic>
        <p:pic>
          <p:nvPicPr>
            <p:cNvPr id="3" name="Picture 2"/>
            <p:cNvPicPr>
              <a:picLocks noChangeAspect="1"/>
            </p:cNvPicPr>
            <p:nvPr/>
          </p:nvPicPr>
          <p:blipFill>
            <a:blip r:embed="rId6"/>
            <a:stretch>
              <a:fillRect/>
            </a:stretch>
          </p:blipFill>
          <p:spPr>
            <a:xfrm>
              <a:off x="5220072" y="5013176"/>
              <a:ext cx="3589882" cy="1224136"/>
            </a:xfrm>
            <a:prstGeom prst="rect">
              <a:avLst/>
            </a:prstGeom>
          </p:spPr>
        </p:pic>
        <p:sp>
          <p:nvSpPr>
            <p:cNvPr id="5" name="Rectangle 4"/>
            <p:cNvSpPr/>
            <p:nvPr/>
          </p:nvSpPr>
          <p:spPr>
            <a:xfrm>
              <a:off x="5004048" y="4149080"/>
              <a:ext cx="3960440" cy="230425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urved Down Arrow 8"/>
          <p:cNvSpPr/>
          <p:nvPr/>
        </p:nvSpPr>
        <p:spPr>
          <a:xfrm rot="2786801">
            <a:off x="5769669" y="2380271"/>
            <a:ext cx="2016224" cy="792088"/>
          </a:xfrm>
          <a:prstGeom prst="curvedDownArrow">
            <a:avLst>
              <a:gd name="adj1" fmla="val 25000"/>
              <a:gd name="adj2" fmla="val 7374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13298291" flipH="1">
            <a:off x="2636230" y="5222891"/>
            <a:ext cx="2016224" cy="792088"/>
          </a:xfrm>
          <a:prstGeom prst="curvedDownArrow">
            <a:avLst>
              <a:gd name="adj1" fmla="val 25000"/>
              <a:gd name="adj2" fmla="val 7374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343668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Functional Annotation and </a:t>
            </a:r>
            <a:br>
              <a:rPr lang="en-US" sz="2800" dirty="0" smtClean="0">
                <a:solidFill>
                  <a:schemeClr val="bg1"/>
                </a:solidFill>
                <a:latin typeface="Calibri" charset="0"/>
                <a:cs typeface="Segoe UI" charset="0"/>
              </a:rPr>
            </a:br>
            <a:r>
              <a:rPr lang="en-US" sz="2800" dirty="0" smtClean="0">
                <a:solidFill>
                  <a:schemeClr val="bg1"/>
                </a:solidFill>
                <a:latin typeface="Calibri" charset="0"/>
                <a:cs typeface="Segoe UI" charset="0"/>
              </a:rPr>
              <a:t>Analysis of Transcripts</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Brian Haas</a:t>
            </a:r>
          </a:p>
          <a:p>
            <a:pPr fontAlgn="auto">
              <a:spcAft>
                <a:spcPts val="0"/>
              </a:spcAft>
              <a:defRPr/>
            </a:pPr>
            <a:r>
              <a:rPr lang="en-US" sz="1600" dirty="0" smtClean="0">
                <a:ln w="1270">
                  <a:solidFill>
                    <a:schemeClr val="tx1">
                      <a:alpha val="38000"/>
                    </a:schemeClr>
                  </a:solidFill>
                </a:ln>
                <a:latin typeface="Calibri"/>
                <a:ea typeface="+mj-ea"/>
                <a:cs typeface="Calibri"/>
              </a:rPr>
              <a:t>Informatics for RNA-</a:t>
            </a:r>
            <a:r>
              <a:rPr lang="en-US" sz="1600" dirty="0" err="1" smtClean="0">
                <a:ln w="1270">
                  <a:solidFill>
                    <a:schemeClr val="tx1">
                      <a:alpha val="38000"/>
                    </a:schemeClr>
                  </a:solidFill>
                </a:ln>
                <a:latin typeface="Calibri"/>
                <a:ea typeface="+mj-ea"/>
                <a:cs typeface="Calibri"/>
              </a:rPr>
              <a:t>Seq</a:t>
            </a:r>
            <a:r>
              <a:rPr lang="en-US" sz="1600" dirty="0" smtClean="0">
                <a:ln w="1270">
                  <a:solidFill>
                    <a:schemeClr val="tx1">
                      <a:alpha val="38000"/>
                    </a:schemeClr>
                  </a:solidFill>
                </a:ln>
                <a:latin typeface="Calibri"/>
                <a:ea typeface="+mj-ea"/>
                <a:cs typeface="Calibri"/>
              </a:rPr>
              <a:t> Analysis</a:t>
            </a:r>
          </a:p>
          <a:p>
            <a:pPr fontAlgn="auto">
              <a:spcAft>
                <a:spcPts val="0"/>
              </a:spcAft>
              <a:defRPr/>
            </a:pPr>
            <a:r>
              <a:rPr lang="en-US" sz="1400" dirty="0" smtClean="0">
                <a:ln w="1270">
                  <a:solidFill>
                    <a:schemeClr val="tx1">
                      <a:alpha val="38000"/>
                    </a:schemeClr>
                  </a:solidFill>
                </a:ln>
                <a:latin typeface="Calibri"/>
                <a:ea typeface="+mn-ea"/>
                <a:cs typeface="Calibri"/>
              </a:rPr>
              <a:t>May 28-30, 2018</a:t>
            </a:r>
            <a:endParaRPr lang="en-US" sz="1400" dirty="0" smtClean="0">
              <a:ln w="1270">
                <a:solidFill>
                  <a:schemeClr val="tx1">
                    <a:alpha val="38000"/>
                  </a:schemeClr>
                </a:solidFill>
              </a:ln>
              <a:latin typeface="Calibri"/>
              <a:ea typeface="+mn-ea"/>
              <a:cs typeface="Calibri"/>
            </a:endParaRPr>
          </a:p>
        </p:txBody>
      </p:sp>
      <p:pic>
        <p:nvPicPr>
          <p:cNvPr id="2" name="Picture 1" descr="CBW_RNA_seq_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564904"/>
            <a:ext cx="4248472" cy="4248472"/>
          </a:xfrm>
          <a:prstGeom prst="rect">
            <a:avLst/>
          </a:prstGeom>
        </p:spPr>
      </p:pic>
      <p:pic>
        <p:nvPicPr>
          <p:cNvPr id="4" name="Picture 3" descr="Screen Shot 2017-07-07 at 9.18.22 AM.png"/>
          <p:cNvPicPr>
            <a:picLocks noChangeAspect="1"/>
          </p:cNvPicPr>
          <p:nvPr/>
        </p:nvPicPr>
        <p:blipFill rotWithShape="1">
          <a:blip r:embed="rId3">
            <a:extLst>
              <a:ext uri="{28A0092B-C50C-407E-A947-70E740481C1C}">
                <a14:useLocalDpi xmlns:a14="http://schemas.microsoft.com/office/drawing/2010/main" val="0"/>
              </a:ext>
            </a:extLst>
          </a:blip>
          <a:srcRect t="9573" b="6368"/>
          <a:stretch/>
        </p:blipFill>
        <p:spPr>
          <a:xfrm>
            <a:off x="6158050" y="3568700"/>
            <a:ext cx="2985950" cy="16604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6396038"/>
            <a:ext cx="9144000" cy="461962"/>
            <a:chOff x="0" y="6396038"/>
            <a:chExt cx="9144000" cy="461962"/>
          </a:xfrm>
        </p:grpSpPr>
        <p:sp>
          <p:nvSpPr>
            <p:cNvPr id="5" name="Rectangle 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TextBox 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7" name="TextBox 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8" name="Picture 7"/>
          <p:cNvPicPr>
            <a:picLocks noChangeAspect="1"/>
          </p:cNvPicPr>
          <p:nvPr/>
        </p:nvPicPr>
        <p:blipFill>
          <a:blip r:embed="rId2"/>
          <a:stretch>
            <a:fillRect/>
          </a:stretch>
        </p:blipFill>
        <p:spPr>
          <a:xfrm>
            <a:off x="2339752" y="1300995"/>
            <a:ext cx="4662140" cy="4792301"/>
          </a:xfrm>
          <a:prstGeom prst="rect">
            <a:avLst/>
          </a:prstGeom>
        </p:spPr>
      </p:pic>
      <p:sp>
        <p:nvSpPr>
          <p:cNvPr id="9" name="TextBox 8"/>
          <p:cNvSpPr txBox="1"/>
          <p:nvPr/>
        </p:nvSpPr>
        <p:spPr>
          <a:xfrm>
            <a:off x="899592" y="332656"/>
            <a:ext cx="7213633" cy="584776"/>
          </a:xfrm>
          <a:prstGeom prst="rect">
            <a:avLst/>
          </a:prstGeom>
          <a:noFill/>
        </p:spPr>
        <p:txBody>
          <a:bodyPr wrap="none" rtlCol="0">
            <a:spAutoFit/>
          </a:bodyPr>
          <a:lstStyle/>
          <a:p>
            <a:r>
              <a:rPr lang="en-US" sz="3200" b="1" dirty="0" err="1" smtClean="0"/>
              <a:t>Trinotate</a:t>
            </a:r>
            <a:r>
              <a:rPr lang="en-US" sz="3200" b="1" dirty="0" smtClean="0"/>
              <a:t> Functional Annotation Lab</a:t>
            </a:r>
            <a:endParaRPr lang="en-US" sz="3200" b="1" dirty="0"/>
          </a:p>
        </p:txBody>
      </p:sp>
    </p:spTree>
    <p:extLst>
      <p:ext uri="{BB962C8B-B14F-4D97-AF65-F5344CB8AC3E}">
        <p14:creationId xmlns:p14="http://schemas.microsoft.com/office/powerpoint/2010/main" val="237417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Explore methods to glean biological function from transcript sequences.</a:t>
            </a:r>
          </a:p>
          <a:p>
            <a:r>
              <a:rPr lang="en-US" dirty="0" smtClean="0">
                <a:latin typeface="Calibri" charset="0"/>
                <a:ea typeface="ＭＳ Ｐゴシック" charset="0"/>
              </a:rPr>
              <a:t>Differentiate between homology-based and sequence composition-based functional inference.</a:t>
            </a:r>
          </a:p>
          <a:p>
            <a:endParaRPr lang="en-US" dirty="0">
              <a:latin typeface="Calibri" charset="0"/>
              <a:ea typeface="ＭＳ Ｐゴシック" charset="0"/>
            </a:endParaRPr>
          </a:p>
          <a:p>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smtClean="0"/>
              <a:t>Transcript Functional Annotation</a:t>
            </a:r>
            <a:endParaRPr lang="en-US"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defTabSz="457200" fontAlgn="auto">
              <a:spcBef>
                <a:spcPts val="0"/>
              </a:spcBef>
              <a:spcAft>
                <a:spcPts val="0"/>
              </a:spcAft>
            </a:pPr>
            <a:endParaRPr lang="en-US" sz="2800" dirty="0" smtClean="0">
              <a:solidFill>
                <a:prstClr val="black"/>
              </a:solidFill>
              <a:latin typeface="Calibri"/>
              <a:ea typeface="+mn-ea"/>
              <a:cs typeface="+mn-cs"/>
            </a:endParaRPr>
          </a:p>
          <a:p>
            <a:pPr algn="ctr" defTabSz="457200" fontAlgn="auto">
              <a:spcBef>
                <a:spcPts val="0"/>
              </a:spcBef>
              <a:spcAft>
                <a:spcPts val="0"/>
              </a:spcAft>
            </a:pPr>
            <a:r>
              <a:rPr lang="en-US" sz="2800" dirty="0" smtClean="0">
                <a:solidFill>
                  <a:prstClr val="black"/>
                </a:solidFill>
                <a:latin typeface="Calibri"/>
                <a:ea typeface="+mn-ea"/>
                <a:cs typeface="+mn-cs"/>
              </a:rPr>
              <a:t>Can we gather hints of biological function</a:t>
            </a:r>
            <a:br>
              <a:rPr lang="en-US" sz="2800" dirty="0" smtClean="0">
                <a:solidFill>
                  <a:prstClr val="black"/>
                </a:solidFill>
                <a:latin typeface="Calibri"/>
                <a:ea typeface="+mn-ea"/>
                <a:cs typeface="+mn-cs"/>
              </a:rPr>
            </a:br>
            <a:r>
              <a:rPr lang="en-US" sz="2800" dirty="0" smtClean="0">
                <a:solidFill>
                  <a:prstClr val="black"/>
                </a:solidFill>
                <a:latin typeface="Calibri"/>
                <a:ea typeface="+mn-ea"/>
                <a:cs typeface="+mn-cs"/>
              </a:rPr>
              <a:t> from sequence?</a:t>
            </a:r>
          </a:p>
          <a:p>
            <a:pPr algn="ctr" defTabSz="457200" fontAlgn="auto">
              <a:spcBef>
                <a:spcPts val="0"/>
              </a:spcBef>
              <a:spcAft>
                <a:spcPts val="0"/>
              </a:spcAft>
            </a:pPr>
            <a:endParaRPr lang="en-US" sz="28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26389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smtClean="0"/>
              <a:t>Methods used to predict function from sequence</a:t>
            </a:r>
            <a:endParaRPr lang="en-US" sz="3200" b="1" dirty="0"/>
          </a:p>
        </p:txBody>
      </p:sp>
      <p:sp>
        <p:nvSpPr>
          <p:cNvPr id="3" name="Content Placeholder 2"/>
          <p:cNvSpPr>
            <a:spLocks noGrp="1"/>
          </p:cNvSpPr>
          <p:nvPr>
            <p:ph idx="1"/>
          </p:nvPr>
        </p:nvSpPr>
        <p:spPr>
          <a:xfrm>
            <a:off x="781752" y="850463"/>
            <a:ext cx="6654800" cy="4525963"/>
          </a:xfrm>
        </p:spPr>
        <p:txBody>
          <a:bodyPr/>
          <a:lstStyle/>
          <a:p>
            <a:r>
              <a:rPr lang="en-US" dirty="0" smtClean="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Query</a:t>
              </a:r>
            </a:p>
          </p:txBody>
        </p:sp>
        <p:sp>
          <p:nvSpPr>
            <p:cNvPr id="6" name="TextBox 5"/>
            <p:cNvSpPr txBox="1"/>
            <p:nvPr/>
          </p:nvSpPr>
          <p:spPr>
            <a:xfrm>
              <a:off x="781752" y="2833890"/>
              <a:ext cx="1731020"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Database Match</a:t>
              </a:r>
              <a:endParaRPr lang="en-US" sz="1400" dirty="0">
                <a:solidFill>
                  <a:prstClr val="black"/>
                </a:solidFill>
                <a:latin typeface="Calibri"/>
                <a:ea typeface="+mn-ea"/>
                <a:cs typeface="+mn-cs"/>
              </a:endParaRPr>
            </a:p>
          </p:txBody>
        </p:sp>
      </p:grpSp>
      <p:sp>
        <p:nvSpPr>
          <p:cNvPr id="9" name="TextBox 8"/>
          <p:cNvSpPr txBox="1"/>
          <p:nvPr/>
        </p:nvSpPr>
        <p:spPr>
          <a:xfrm>
            <a:off x="1580446" y="1679222"/>
            <a:ext cx="499190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Searching protein database for sequence similarity</a:t>
            </a:r>
            <a:endParaRPr lang="en-US" sz="1800" dirty="0">
              <a:solidFill>
                <a:prstClr val="black"/>
              </a:solidFill>
              <a:latin typeface="Calibri"/>
              <a:ea typeface="+mn-ea"/>
              <a:cs typeface="+mn-cs"/>
            </a:endParaRPr>
          </a:p>
        </p:txBody>
      </p:sp>
      <p:grpSp>
        <p:nvGrpSpPr>
          <p:cNvPr id="13" name="Group 12"/>
          <p:cNvGrpSpPr/>
          <p:nvPr/>
        </p:nvGrpSpPr>
        <p:grpSpPr>
          <a:xfrm>
            <a:off x="781752" y="3268401"/>
            <a:ext cx="7487355" cy="3209386"/>
            <a:chOff x="781752" y="3268401"/>
            <a:chExt cx="7487355" cy="3209386"/>
          </a:xfrm>
        </p:grpSpPr>
        <p:pic>
          <p:nvPicPr>
            <p:cNvPr id="7" name="Picture 6" descr="Screen Shot 2017-04-25 at 9.06.43 PM.png"/>
            <p:cNvPicPr>
              <a:picLocks noChangeAspect="1"/>
            </p:cNvPicPr>
            <p:nvPr/>
          </p:nvPicPr>
          <p:blipFill rotWithShape="1">
            <a:blip r:embed="rId4">
              <a:extLst>
                <a:ext uri="{28A0092B-C50C-407E-A947-70E740481C1C}">
                  <a14:useLocalDpi xmlns:a14="http://schemas.microsoft.com/office/drawing/2010/main" val="0"/>
                </a:ext>
              </a:extLst>
            </a:blip>
            <a:srcRect t="37448"/>
            <a:stretch/>
          </p:blipFill>
          <p:spPr>
            <a:xfrm>
              <a:off x="4471807" y="3992841"/>
              <a:ext cx="3797300" cy="2484946"/>
            </a:xfrm>
            <a:prstGeom prst="rect">
              <a:avLst/>
            </a:prstGeom>
          </p:spPr>
        </p:pic>
        <p:sp>
          <p:nvSpPr>
            <p:cNvPr id="11" name="TextBox 10"/>
            <p:cNvSpPr txBox="1"/>
            <p:nvPr/>
          </p:nvSpPr>
          <p:spPr>
            <a:xfrm>
              <a:off x="781752" y="4345619"/>
              <a:ext cx="3381027"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functions of sequence using machine learning methods for pattern recognition. </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Neural Networks</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Hidden Markov Models</a:t>
              </a:r>
              <a:endParaRPr lang="en-US" sz="1800" dirty="0">
                <a:solidFill>
                  <a:prstClr val="black"/>
                </a:solidFill>
                <a:latin typeface="Calibri"/>
                <a:ea typeface="+mn-ea"/>
                <a:cs typeface="+mn-cs"/>
              </a:endParaRP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defTabSz="457200" fontAlgn="auto">
                <a:spcBef>
                  <a:spcPts val="0"/>
                </a:spcBef>
                <a:spcAft>
                  <a:spcPts val="0"/>
                </a:spcAft>
                <a:buFont typeface="Arial"/>
                <a:buChar char="•"/>
              </a:pPr>
              <a:r>
                <a:rPr lang="en-US" sz="3200" dirty="0">
                  <a:solidFill>
                    <a:prstClr val="black"/>
                  </a:solidFill>
                  <a:latin typeface="Calibri"/>
                  <a:ea typeface="+mn-ea"/>
                  <a:cs typeface="+mn-cs"/>
                </a:rPr>
                <a:t>Sequence composition</a:t>
              </a:r>
            </a:p>
            <a:p>
              <a:pPr marL="285750" indent="-285750" defTabSz="457200" fontAlgn="auto">
                <a:spcBef>
                  <a:spcPts val="0"/>
                </a:spcBef>
                <a:spcAft>
                  <a:spcPts val="0"/>
                </a:spcAft>
                <a:buFont typeface="Arial"/>
                <a:buChar char="•"/>
              </a:pPr>
              <a:endParaRPr lang="en-US" sz="3200" dirty="0">
                <a:solidFill>
                  <a:prstClr val="black"/>
                </a:solidFill>
                <a:latin typeface="Calibri"/>
                <a:ea typeface="+mn-ea"/>
                <a:cs typeface="+mn-cs"/>
              </a:endParaRPr>
            </a:p>
          </p:txBody>
        </p:sp>
      </p:grpSp>
      <p:grpSp>
        <p:nvGrpSpPr>
          <p:cNvPr id="14" name="Group 13"/>
          <p:cNvGrpSpPr/>
          <p:nvPr/>
        </p:nvGrpSpPr>
        <p:grpSpPr>
          <a:xfrm>
            <a:off x="0" y="6396038"/>
            <a:ext cx="9144000" cy="461962"/>
            <a:chOff x="0" y="6396038"/>
            <a:chExt cx="9144000" cy="461962"/>
          </a:xfrm>
        </p:grpSpPr>
        <p:sp>
          <p:nvSpPr>
            <p:cNvPr id="15" name="Rectangle 1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TextBox 1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7" name="TextBox 1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62632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Use BLAST to search for sequence similarity to known proteins</a:t>
            </a:r>
            <a:endParaRPr lang="en-US" b="1" dirty="0">
              <a:solidFill>
                <a:prstClr val="black"/>
              </a:solidFill>
              <a:latin typeface="Calibri"/>
              <a:ea typeface="+mn-ea"/>
              <a:cs typeface="+mn-cs"/>
            </a:endParaRP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006256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5-20 at 10.02.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69" y="387424"/>
            <a:ext cx="8682211" cy="6858000"/>
          </a:xfrm>
          <a:prstGeom prst="rect">
            <a:avLst/>
          </a:prstGeom>
        </p:spPr>
      </p:pic>
      <p:sp>
        <p:nvSpPr>
          <p:cNvPr id="3" name="TextBox 2"/>
          <p:cNvSpPr txBox="1"/>
          <p:nvPr/>
        </p:nvSpPr>
        <p:spPr>
          <a:xfrm>
            <a:off x="431800" y="-27384"/>
            <a:ext cx="8513393"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The Swiss-</a:t>
            </a:r>
            <a:r>
              <a:rPr lang="en-US" sz="2000" b="1" dirty="0" err="1" smtClean="0">
                <a:solidFill>
                  <a:prstClr val="black"/>
                </a:solidFill>
                <a:latin typeface="Calibri"/>
                <a:ea typeface="+mn-ea"/>
                <a:cs typeface="+mn-cs"/>
              </a:rPr>
              <a:t>Prot</a:t>
            </a:r>
            <a:r>
              <a:rPr lang="en-US" sz="2000" b="1" dirty="0" smtClean="0">
                <a:solidFill>
                  <a:prstClr val="black"/>
                </a:solidFill>
                <a:latin typeface="Calibri"/>
                <a:ea typeface="+mn-ea"/>
                <a:cs typeface="+mn-cs"/>
              </a:rPr>
              <a:t> database is a valuable source of proteins with known functions </a:t>
            </a:r>
            <a:endParaRPr lang="en-US" sz="2000" b="1" dirty="0">
              <a:solidFill>
                <a:prstClr val="black"/>
              </a:solidFill>
              <a:latin typeface="Calibri"/>
              <a:ea typeface="+mn-ea"/>
              <a:cs typeface="+mn-cs"/>
            </a:endParaRPr>
          </a:p>
        </p:txBody>
      </p:sp>
      <p:grpSp>
        <p:nvGrpSpPr>
          <p:cNvPr id="6" name="Group 5"/>
          <p:cNvGrpSpPr/>
          <p:nvPr/>
        </p:nvGrpSpPr>
        <p:grpSpPr>
          <a:xfrm>
            <a:off x="132312" y="2276872"/>
            <a:ext cx="1704224" cy="3082373"/>
            <a:chOff x="314046" y="2122069"/>
            <a:chExt cx="1704224" cy="3082373"/>
          </a:xfrm>
        </p:grpSpPr>
        <p:sp>
          <p:nvSpPr>
            <p:cNvPr id="2" name="TextBox 1"/>
            <p:cNvSpPr txBox="1"/>
            <p:nvPr/>
          </p:nvSpPr>
          <p:spPr>
            <a:xfrm>
              <a:off x="314046" y="4865888"/>
              <a:ext cx="1631376" cy="338554"/>
            </a:xfrm>
            <a:prstGeom prst="rect">
              <a:avLst/>
            </a:prstGeom>
            <a:solidFill>
              <a:srgbClr val="FFFFFF"/>
            </a:solidFill>
          </p:spPr>
          <p:txBody>
            <a:bodyPr wrap="none" rtlCol="0">
              <a:spAutoFit/>
            </a:bodyPr>
            <a:lstStyle/>
            <a:p>
              <a:pPr defTabSz="457200" fontAlgn="auto">
                <a:spcBef>
                  <a:spcPts val="0"/>
                </a:spcBef>
                <a:spcAft>
                  <a:spcPts val="0"/>
                </a:spcAft>
              </a:pPr>
              <a:r>
                <a:rPr lang="en-US" sz="1600" dirty="0" smtClean="0">
                  <a:solidFill>
                    <a:prstClr val="black"/>
                  </a:solidFill>
                  <a:latin typeface="Calibri"/>
                  <a:ea typeface="+mn-ea"/>
                  <a:cs typeface="+mn-cs"/>
                </a:rPr>
                <a:t>(as of </a:t>
              </a:r>
              <a:r>
                <a:rPr lang="en-US" sz="1600" dirty="0" smtClean="0">
                  <a:solidFill>
                    <a:prstClr val="black"/>
                  </a:solidFill>
                  <a:latin typeface="Calibri"/>
                  <a:ea typeface="+mn-ea"/>
                  <a:cs typeface="+mn-cs"/>
                </a:rPr>
                <a:t>May</a:t>
              </a:r>
              <a:r>
                <a:rPr lang="en-US" sz="1600" dirty="0" smtClean="0">
                  <a:solidFill>
                    <a:prstClr val="black"/>
                  </a:solidFill>
                  <a:latin typeface="Calibri"/>
                  <a:ea typeface="+mn-ea"/>
                  <a:cs typeface="+mn-cs"/>
                </a:rPr>
                <a:t>, 2018)</a:t>
              </a:r>
              <a:endParaRPr lang="en-US" sz="1600" dirty="0">
                <a:solidFill>
                  <a:prstClr val="black"/>
                </a:solidFill>
                <a:latin typeface="Calibri"/>
                <a:ea typeface="+mn-ea"/>
                <a:cs typeface="+mn-cs"/>
              </a:endParaRPr>
            </a:p>
          </p:txBody>
        </p:sp>
        <p:sp>
          <p:nvSpPr>
            <p:cNvPr id="5" name="Rectangle 4"/>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61188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3" name="TextBox 2"/>
          <p:cNvSpPr txBox="1"/>
          <p:nvPr/>
        </p:nvSpPr>
        <p:spPr>
          <a:xfrm>
            <a:off x="2812321" y="73326"/>
            <a:ext cx="312823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Example of a Swiss-</a:t>
            </a:r>
            <a:r>
              <a:rPr lang="en-US" sz="1800" dirty="0" err="1" smtClean="0">
                <a:solidFill>
                  <a:prstClr val="black"/>
                </a:solidFill>
                <a:latin typeface="Calibri"/>
                <a:ea typeface="+mn-ea"/>
                <a:cs typeface="+mn-cs"/>
              </a:rPr>
              <a:t>Prot</a:t>
            </a:r>
            <a:r>
              <a:rPr lang="en-US" sz="1800" dirty="0" smtClean="0">
                <a:solidFill>
                  <a:prstClr val="black"/>
                </a:solidFill>
                <a:latin typeface="Calibri"/>
                <a:ea typeface="+mn-ea"/>
                <a:cs typeface="+mn-cs"/>
              </a:rPr>
              <a:t> Record</a:t>
            </a:r>
            <a:endParaRPr lang="en-US" sz="1800" dirty="0">
              <a:solidFill>
                <a:prstClr val="black"/>
              </a:solidFill>
              <a:latin typeface="Calibri"/>
              <a:ea typeface="+mn-ea"/>
              <a:cs typeface="+mn-cs"/>
            </a:endParaRPr>
          </a:p>
        </p:txBody>
      </p:sp>
      <p:sp>
        <p:nvSpPr>
          <p:cNvPr id="6" name="TextBox 5"/>
          <p:cNvSpPr txBox="1"/>
          <p:nvPr/>
        </p:nvSpPr>
        <p:spPr>
          <a:xfrm>
            <a:off x="5875545" y="4727228"/>
            <a:ext cx="2790356" cy="1323439"/>
          </a:xfrm>
          <a:prstGeom prst="rect">
            <a:avLst/>
          </a:prstGeom>
          <a:noFill/>
        </p:spPr>
        <p:txBody>
          <a:bodyPr wrap="square" rtlCol="0">
            <a:spAutoFit/>
          </a:bodyPr>
          <a:lstStyle/>
          <a:p>
            <a:pPr defTabSz="457200" fontAlgn="auto">
              <a:spcBef>
                <a:spcPts val="0"/>
              </a:spcBef>
              <a:spcAft>
                <a:spcPts val="0"/>
              </a:spcAft>
            </a:pPr>
            <a:r>
              <a:rPr lang="en-US" sz="1600" b="1" u="sng" dirty="0" smtClean="0">
                <a:solidFill>
                  <a:prstClr val="black"/>
                </a:solidFill>
                <a:latin typeface="Calibri"/>
                <a:ea typeface="+mn-ea"/>
                <a:cs typeface="+mn-cs"/>
              </a:rPr>
              <a:t>Gene Ontology (GO)</a:t>
            </a:r>
            <a:r>
              <a:rPr lang="en-US" sz="1600" dirty="0" smtClean="0">
                <a:solidFill>
                  <a:prstClr val="black"/>
                </a:solidFill>
                <a:latin typeface="Calibri"/>
                <a:ea typeface="+mn-ea"/>
                <a:cs typeface="+mn-cs"/>
              </a:rPr>
              <a:t>:</a:t>
            </a:r>
          </a:p>
          <a:p>
            <a:pPr defTabSz="457200" fontAlgn="auto">
              <a:spcBef>
                <a:spcPts val="0"/>
              </a:spcBef>
              <a:spcAft>
                <a:spcPts val="0"/>
              </a:spcAft>
            </a:pPr>
            <a:r>
              <a:rPr lang="en-US" sz="1600" dirty="0" smtClean="0">
                <a:solidFill>
                  <a:prstClr val="black"/>
                </a:solidFill>
                <a:latin typeface="Calibri"/>
                <a:ea typeface="+mn-ea"/>
                <a:cs typeface="+mn-cs"/>
              </a:rPr>
              <a:t>Structured vocabulary for defining molecular functions, biological processes, and cellular components.</a:t>
            </a:r>
            <a:endParaRPr lang="en-US" sz="16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893035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10684</TotalTime>
  <Words>3015</Words>
  <Application>Microsoft Macintosh PowerPoint</Application>
  <PresentationFormat>On-screen Show (4:3)</PresentationFormat>
  <Paragraphs>427</Paragraphs>
  <Slides>30</Slides>
  <Notes>25</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1_Office Theme</vt:lpstr>
      <vt:lpstr>Canadian Bioinformatics Workshops</vt:lpstr>
      <vt:lpstr>PowerPoint Presentation</vt:lpstr>
      <vt:lpstr>PowerPoint Presentation</vt:lpstr>
      <vt:lpstr>Learning Objectives of Module</vt:lpstr>
      <vt:lpstr>Transcript Functional Annotation</vt:lpstr>
      <vt:lpstr>Methods used to predict function from sequence</vt:lpstr>
      <vt:lpstr>PowerPoint Presentation</vt:lpstr>
      <vt:lpstr>PowerPoint Presentation</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There’s no substitute for experimentally validating protein functions</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673</cp:revision>
  <dcterms:created xsi:type="dcterms:W3CDTF">2010-04-21T18:53:51Z</dcterms:created>
  <dcterms:modified xsi:type="dcterms:W3CDTF">2018-05-20T14:16:22Z</dcterms:modified>
</cp:coreProperties>
</file>